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7"/>
  </p:notesMasterIdLst>
  <p:handoutMasterIdLst>
    <p:handoutMasterId r:id="rId98"/>
  </p:handoutMasterIdLst>
  <p:sldIdLst>
    <p:sldId id="268" r:id="rId2"/>
    <p:sldId id="421" r:id="rId3"/>
    <p:sldId id="272" r:id="rId4"/>
    <p:sldId id="419" r:id="rId5"/>
    <p:sldId id="412" r:id="rId6"/>
    <p:sldId id="428" r:id="rId7"/>
    <p:sldId id="337" r:id="rId8"/>
    <p:sldId id="425" r:id="rId9"/>
    <p:sldId id="430" r:id="rId10"/>
    <p:sldId id="460" r:id="rId11"/>
    <p:sldId id="423" r:id="rId12"/>
    <p:sldId id="424" r:id="rId13"/>
    <p:sldId id="427" r:id="rId14"/>
    <p:sldId id="426" r:id="rId15"/>
    <p:sldId id="324" r:id="rId16"/>
    <p:sldId id="431" r:id="rId17"/>
    <p:sldId id="327" r:id="rId18"/>
    <p:sldId id="466" r:id="rId19"/>
    <p:sldId id="326" r:id="rId20"/>
    <p:sldId id="479" r:id="rId21"/>
    <p:sldId id="328" r:id="rId22"/>
    <p:sldId id="478" r:id="rId23"/>
    <p:sldId id="261" r:id="rId24"/>
    <p:sldId id="325" r:id="rId25"/>
    <p:sldId id="308" r:id="rId26"/>
    <p:sldId id="316" r:id="rId27"/>
    <p:sldId id="341" r:id="rId28"/>
    <p:sldId id="461" r:id="rId29"/>
    <p:sldId id="471" r:id="rId30"/>
    <p:sldId id="322" r:id="rId31"/>
    <p:sldId id="343" r:id="rId32"/>
    <p:sldId id="283" r:id="rId33"/>
    <p:sldId id="344" r:id="rId34"/>
    <p:sldId id="480" r:id="rId35"/>
    <p:sldId id="418" r:id="rId36"/>
    <p:sldId id="407" r:id="rId37"/>
    <p:sldId id="338" r:id="rId38"/>
    <p:sldId id="411" r:id="rId39"/>
    <p:sldId id="267" r:id="rId40"/>
    <p:sldId id="439" r:id="rId41"/>
    <p:sldId id="440" r:id="rId42"/>
    <p:sldId id="450" r:id="rId43"/>
    <p:sldId id="258" r:id="rId44"/>
    <p:sldId id="486" r:id="rId45"/>
    <p:sldId id="487" r:id="rId46"/>
    <p:sldId id="259" r:id="rId47"/>
    <p:sldId id="406" r:id="rId48"/>
    <p:sldId id="409" r:id="rId49"/>
    <p:sldId id="503" r:id="rId50"/>
    <p:sldId id="489" r:id="rId51"/>
    <p:sldId id="497" r:id="rId52"/>
    <p:sldId id="498" r:id="rId53"/>
    <p:sldId id="499" r:id="rId54"/>
    <p:sldId id="500" r:id="rId55"/>
    <p:sldId id="347" r:id="rId56"/>
    <p:sldId id="305" r:id="rId57"/>
    <p:sldId id="306" r:id="rId58"/>
    <p:sldId id="307" r:id="rId59"/>
    <p:sldId id="367" r:id="rId60"/>
    <p:sldId id="396" r:id="rId61"/>
    <p:sldId id="374" r:id="rId62"/>
    <p:sldId id="264" r:id="rId63"/>
    <p:sldId id="346" r:id="rId64"/>
    <p:sldId id="377" r:id="rId65"/>
    <p:sldId id="444" r:id="rId66"/>
    <p:sldId id="445" r:id="rId67"/>
    <p:sldId id="432" r:id="rId68"/>
    <p:sldId id="488" r:id="rId69"/>
    <p:sldId id="496" r:id="rId70"/>
    <p:sldId id="380" r:id="rId71"/>
    <p:sldId id="379" r:id="rId72"/>
    <p:sldId id="446" r:id="rId73"/>
    <p:sldId id="447" r:id="rId74"/>
    <p:sldId id="501" r:id="rId75"/>
    <p:sldId id="502" r:id="rId76"/>
    <p:sldId id="435" r:id="rId77"/>
    <p:sldId id="382" r:id="rId78"/>
    <p:sldId id="378" r:id="rId79"/>
    <p:sldId id="436" r:id="rId80"/>
    <p:sldId id="354" r:id="rId81"/>
    <p:sldId id="317" r:id="rId82"/>
    <p:sldId id="331" r:id="rId83"/>
    <p:sldId id="332" r:id="rId84"/>
    <p:sldId id="333" r:id="rId85"/>
    <p:sldId id="319" r:id="rId86"/>
    <p:sldId id="323" r:id="rId87"/>
    <p:sldId id="368" r:id="rId88"/>
    <p:sldId id="369" r:id="rId89"/>
    <p:sldId id="370" r:id="rId90"/>
    <p:sldId id="371" r:id="rId91"/>
    <p:sldId id="372" r:id="rId92"/>
    <p:sldId id="391" r:id="rId93"/>
    <p:sldId id="390" r:id="rId94"/>
    <p:sldId id="481" r:id="rId95"/>
    <p:sldId id="494" r:id="rId96"/>
  </p:sldIdLst>
  <p:sldSz cx="9144000" cy="6858000" type="screen4x3"/>
  <p:notesSz cx="6858000" cy="91440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FF99"/>
    <a:srgbClr val="E1210D"/>
    <a:srgbClr val="008000"/>
    <a:srgbClr val="AEF181"/>
    <a:srgbClr val="FFFF00"/>
    <a:srgbClr val="FFCCFF"/>
    <a:srgbClr val="FFFFCC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275" autoAdjust="0"/>
    <p:restoredTop sz="93010" autoAdjust="0"/>
  </p:normalViewPr>
  <p:slideViewPr>
    <p:cSldViewPr>
      <p:cViewPr>
        <p:scale>
          <a:sx n="90" d="100"/>
          <a:sy n="90" d="100"/>
        </p:scale>
        <p:origin x="-948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1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3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B2071A-4736-46CD-A5E3-CF85F6BD705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2A4D9C-3C53-4462-BF56-BBD8D3740F2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2A4D9C-3C53-4462-BF56-BBD8D3740F26}" type="slidenum">
              <a:rPr lang="es-ES_tradnl" smtClean="0"/>
              <a:pPr>
                <a:defRPr/>
              </a:pPr>
              <a:t>3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A250CB9-6F07-47E6-81C6-1D75306D7659}" type="slidenum">
              <a:rPr lang="es-ES_tradnl" altLang="en-US" smtClean="0"/>
              <a:pPr/>
              <a:t>29</a:t>
            </a:fld>
            <a:endParaRPr lang="es-ES_tradnl" alt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Text Box 568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9" name="Text Box 569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70" name="Text Box 570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71" name="Text Box 571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26EE6B-B157-4189-8A98-2032C2E16BC0}" type="slidenum">
              <a:rPr lang="es-ES_tradnl" smtClean="0"/>
              <a:pPr/>
              <a:t>32</a:t>
            </a:fld>
            <a:endParaRPr lang="es-ES_tradnl" smtClean="0"/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Arial" charset="0"/>
              </a:rPr>
              <a:t>4</a:t>
            </a: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0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cap="flat"/>
        </p:spPr>
      </p:sp>
      <p:sp>
        <p:nvSpPr>
          <p:cNvPr id="471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75" tIns="44443" rIns="90475" bIns="44443"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608024-F994-4B1E-84E9-475A3C226467}" type="slidenum">
              <a:rPr lang="es-ES_tradnl" altLang="es-AR"/>
              <a:pPr/>
              <a:t>40</a:t>
            </a:fld>
            <a:endParaRPr lang="es-ES_tradnl" altLang="es-AR"/>
          </a:p>
        </p:txBody>
      </p:sp>
      <p:sp>
        <p:nvSpPr>
          <p:cNvPr id="43011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269CAE52-2656-47E6-A7B9-9675862435C2}" type="slidenum">
              <a:rPr lang="es-ES_tradnl" altLang="es-AR" sz="1200"/>
              <a:pPr algn="r" defTabSz="878817"/>
              <a:t>40</a:t>
            </a:fld>
            <a:endParaRPr lang="es-ES_tradnl" altLang="es-AR" sz="1200" dirty="0"/>
          </a:p>
        </p:txBody>
      </p:sp>
      <p:sp>
        <p:nvSpPr>
          <p:cNvPr id="43012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43013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0B086-86BF-4630-8C7A-40A94F13598F}" type="slidenum">
              <a:rPr lang="es-ES_tradnl" altLang="es-AR"/>
              <a:pPr/>
              <a:t>41</a:t>
            </a:fld>
            <a:endParaRPr lang="es-ES_tradnl" altLang="es-AR"/>
          </a:p>
        </p:txBody>
      </p:sp>
      <p:sp>
        <p:nvSpPr>
          <p:cNvPr id="45059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A15454C3-A83D-4D39-8A58-3A536B4B94E8}" type="slidenum">
              <a:rPr lang="es-ES_tradnl" altLang="es-AR" sz="1200"/>
              <a:pPr algn="r" defTabSz="878817"/>
              <a:t>41</a:t>
            </a:fld>
            <a:endParaRPr lang="es-ES_tradnl" altLang="es-AR" sz="1200" dirty="0"/>
          </a:p>
        </p:txBody>
      </p:sp>
      <p:sp>
        <p:nvSpPr>
          <p:cNvPr id="45060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45061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4F291C-DE0D-40BC-93FF-DAC92F19DE0D}" type="slidenum">
              <a:rPr lang="es-ES_tradnl" altLang="es-AR"/>
              <a:pPr/>
              <a:t>42</a:t>
            </a:fld>
            <a:endParaRPr lang="es-ES_tradnl" altLang="es-AR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C9EF5E-D028-460A-A490-2B193B878001}" type="slidenum">
              <a:rPr lang="es-ES_tradnl" smtClean="0"/>
              <a:pPr/>
              <a:t>43</a:t>
            </a:fld>
            <a:endParaRPr lang="es-ES_tradnl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CE2E4B-1050-4520-A55C-180CD592410E}" type="slidenum">
              <a:rPr lang="es-AR" smtClean="0"/>
              <a:pPr>
                <a:defRPr/>
              </a:pPr>
              <a:t>45</a:t>
            </a:fld>
            <a:endParaRPr lang="es-A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DE5625-27B9-4067-920E-A78F33FCEABC}" type="slidenum">
              <a:rPr lang="es-ES_tradnl" smtClean="0"/>
              <a:pPr/>
              <a:t>46</a:t>
            </a:fld>
            <a:endParaRPr lang="es-ES_tradnl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86378-7F72-4F9C-A894-7B2F2DCFAD2C}" type="slidenum">
              <a:rPr lang="es-ES_tradnl" smtClean="0"/>
              <a:pPr/>
              <a:t>62</a:t>
            </a:fld>
            <a:endParaRPr lang="es-ES_tradnl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C85E55-1EE0-46A7-A6F1-61AD432A430F}" type="slidenum">
              <a:rPr lang="es-ES_tradnl" altLang="es-AR"/>
              <a:pPr/>
              <a:t>6</a:t>
            </a:fld>
            <a:endParaRPr lang="es-ES_tradnl" altLang="es-AR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91415" tIns="45707" rIns="91415" bIns="45707" anchor="ctr"/>
          <a:lstStyle/>
          <a:p>
            <a:pPr eaLnBrk="1" hangingPunct="1"/>
            <a:endParaRPr lang="en-US" altLang="es-A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Text Box 556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57" name="Text Box 557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58" name="Text Box 558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59" name="Text Box 559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FF7DE5-5D85-4718-BCC7-7665E0D006CE}" type="slidenum">
              <a:rPr lang="es-ES_tradnl" altLang="es-AR"/>
              <a:pPr/>
              <a:t>13</a:t>
            </a:fld>
            <a:endParaRPr lang="es-ES_tradnl" altLang="es-AR"/>
          </a:p>
        </p:txBody>
      </p:sp>
      <p:sp>
        <p:nvSpPr>
          <p:cNvPr id="24579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43BCF341-6D86-4C9D-BC95-B5425DC06E8E}" type="slidenum">
              <a:rPr lang="es-ES_tradnl" altLang="es-AR" sz="1200"/>
              <a:pPr algn="r" defTabSz="878817"/>
              <a:t>13</a:t>
            </a:fld>
            <a:endParaRPr lang="es-ES_tradnl" altLang="es-AR" sz="1200" dirty="0"/>
          </a:p>
        </p:txBody>
      </p:sp>
      <p:sp>
        <p:nvSpPr>
          <p:cNvPr id="24580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24581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AFFBC-436C-4EC0-83B8-664369C6D90E}" type="slidenum">
              <a:rPr lang="es-AR" smtClean="0"/>
              <a:pPr>
                <a:defRPr/>
              </a:pPr>
              <a:t>18</a:t>
            </a:fld>
            <a:endParaRPr 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03FEC-0759-4A36-B480-4CFA3A85A559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s-ES" smtClean="0"/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685" tIns="43343" rIns="86685" bIns="43343" anchor="ctr"/>
          <a:lstStyle/>
          <a:p>
            <a:endParaRPr lang="es-PE">
              <a:latin typeface="Calibri" pitchFamily="34" charset="0"/>
            </a:endParaRPr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Calibri" pitchFamily="34" charset="0"/>
              </a:rPr>
              <a:t>12</a:t>
            </a: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685" tIns="43343" rIns="86685" bIns="43343" anchor="ctr"/>
          <a:lstStyle/>
          <a:p>
            <a:endParaRPr lang="es-PE">
              <a:latin typeface="Calibri" pitchFamily="34" charset="0"/>
            </a:endParaRPr>
          </a:p>
        </p:txBody>
      </p:sp>
      <p:sp>
        <p:nvSpPr>
          <p:cNvPr id="44038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685" tIns="43343" rIns="86685" bIns="43343" anchor="ctr"/>
          <a:lstStyle/>
          <a:p>
            <a:endParaRPr lang="es-PE">
              <a:latin typeface="Calibri" pitchFamily="34" charset="0"/>
            </a:endParaRPr>
          </a:p>
        </p:txBody>
      </p:sp>
      <p:sp>
        <p:nvSpPr>
          <p:cNvPr id="44039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4538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4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0475" tIns="44443" rIns="90475" bIns="4444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Text Box 556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57" name="Text Box 557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58" name="Text Box 558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59" name="Text Box 559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81C0C9-97C3-44FE-8750-D45B32EE7463}" type="slidenum">
              <a:rPr lang="es-ES_tradnl" smtClean="0"/>
              <a:pPr/>
              <a:t>23</a:t>
            </a:fld>
            <a:endParaRPr lang="es-ES_tradnl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Text Box 564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5" name="Text Box 565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566" name="Text Box 566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67" name="Text Box 567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B93E9-003E-4E71-89BD-140C64BDBC50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5CEF0A-FB6B-468C-8405-4DCB9A1A37A2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4D429-28A7-4A50-9D54-58539B291588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93987-8D7B-4EBE-8378-84F84922806E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C1CDA-BF75-4D27-A930-318BBD27DB5A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168D36-2338-453D-877A-35733E77EFD7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6D4549-CC86-48B1-A4BD-4C9A45167B98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C2484-BBD7-4CC1-B770-1D71A35E7EEB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D5B71-0048-474B-A9AF-4B675C9032CE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1F70B-ECC1-413E-9BF2-8CA7093DAE2F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13DE6-EE3C-46AD-8AB3-951B9763E4EC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D174FF-ECF8-406F-97E9-13860B4E0632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F5bOuHreTc" TargetMode="Externa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2800" b="1" dirty="0" smtClean="0"/>
              <a:t>TEMA 12</a:t>
            </a:r>
            <a:br>
              <a:rPr lang="es-ES_tradnl" sz="2800" b="1" dirty="0" smtClean="0"/>
            </a:br>
            <a:r>
              <a:rPr lang="es-ES_tradnl" sz="2800" b="1" dirty="0" smtClean="0"/>
              <a:t>INTEGRACIÓN METABÓLICA</a:t>
            </a:r>
            <a:endParaRPr lang="es-ES" sz="2800" b="1" dirty="0" smtClean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UNSL-LIC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Mecanismos generales de integración metabólica. 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Regulación enzimática de las principales vías metabólicas.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Requerimientos de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NADPH como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agente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reductor en las biosíntesis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Encrucijadas metabólicas-Conexiones clave: Glucosa-6-fosfato, </a:t>
            </a:r>
            <a:r>
              <a:rPr lang="es-AR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órganos y</a:t>
            </a:r>
            <a:r>
              <a:rPr kumimoji="0" lang="es-AR" sz="1800" b="1" i="0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tejidos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cerebro,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tejido adiposo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Homeostasis de la glucosa- Ciclo alimentación-ayuno. Adaptaciones metabólicas: estado post-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absortivo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, ayuno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CuadroTexto"/>
          <p:cNvSpPr txBox="1">
            <a:spLocks noChangeArrowheads="1"/>
          </p:cNvSpPr>
          <p:nvPr/>
        </p:nvSpPr>
        <p:spPr bwMode="auto">
          <a:xfrm>
            <a:off x="2124075" y="836613"/>
            <a:ext cx="18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s-AR" altLang="es-AR" sz="1400">
              <a:latin typeface="Times New Roman" pitchFamily="18" charset="0"/>
            </a:endParaRPr>
          </a:p>
        </p:txBody>
      </p:sp>
      <p:pic>
        <p:nvPicPr>
          <p:cNvPr id="26627" name="Imagen 9" descr="&#10;F16-01.JPG                                                     00014CF9&#10;ECONOMICS 2.0                  B088F83F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15888"/>
            <a:ext cx="3743325" cy="648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6 CuadroTexto"/>
          <p:cNvSpPr txBox="1">
            <a:spLocks noChangeArrowheads="1"/>
          </p:cNvSpPr>
          <p:nvPr/>
        </p:nvSpPr>
        <p:spPr bwMode="auto">
          <a:xfrm>
            <a:off x="5346730" y="1164441"/>
            <a:ext cx="3511550" cy="39703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La GLICÓLISIS,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	el CICLO DE KREBS y 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	</a:t>
            </a:r>
            <a:r>
              <a:rPr lang="en-US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la </a:t>
            </a:r>
            <a:r>
              <a:rPr lang="el-GR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β</a:t>
            </a:r>
            <a:r>
              <a:rPr lang="en-US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-OXIDACION</a:t>
            </a: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s-MX" altLang="es-AR" sz="1800" b="1" dirty="0" err="1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Acidos</a:t>
            </a: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Grasos 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s-MX" altLang="es-AR" sz="1800" b="1" i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suministran NADH y FADH</a:t>
            </a:r>
            <a:r>
              <a:rPr lang="es-MX" altLang="es-AR" sz="1800" b="1" i="1" baseline="-25000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s-MX" altLang="es-AR" sz="1800" b="1" i="1" baseline="-25000" dirty="0" smtClean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i="1" u="sng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NADH </a:t>
            </a:r>
            <a:r>
              <a:rPr lang="es-MX" altLang="es-AR" sz="1800" b="1" i="1" u="sng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Y FADH</a:t>
            </a:r>
            <a:r>
              <a:rPr lang="es-MX" altLang="es-AR" sz="1800" b="1" i="1" u="sng" baseline="-25000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transfieren su poder reductor a la </a:t>
            </a:r>
            <a:r>
              <a:rPr lang="es-MX" altLang="es-AR" sz="1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Cadena Respiratoria</a:t>
            </a:r>
            <a:r>
              <a:rPr lang="es-MX" altLang="es-AR" sz="1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para finalmente dar </a:t>
            </a:r>
            <a:r>
              <a:rPr lang="es-MX" altLang="es-AR" sz="18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ATP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por </a:t>
            </a:r>
            <a:r>
              <a:rPr lang="es-MX" altLang="es-AR" sz="1800" b="1" i="1" dirty="0" err="1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fosforilación</a:t>
            </a:r>
            <a:r>
              <a:rPr lang="es-MX" altLang="es-AR" sz="18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altLang="es-AR" sz="1800" b="1" i="1" dirty="0" err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oxidativa</a:t>
            </a:r>
            <a:endParaRPr lang="es-MX" altLang="es-AR" sz="1800" b="1" i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214942" y="214290"/>
            <a:ext cx="39244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Flujo del Poder Reductor </a:t>
            </a:r>
            <a:endParaRPr lang="es-ES_tradnl" altLang="es-AR" sz="24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es-ES_tradnl" altLang="es-AR" sz="2400" b="1" dirty="0" smtClean="0">
                <a:latin typeface="Arial" pitchFamily="34" charset="0"/>
                <a:cs typeface="Arial" pitchFamily="34" charset="0"/>
              </a:rPr>
              <a:t>para </a:t>
            </a:r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la síntesis de ATP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357554" y="214290"/>
            <a:ext cx="116615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</a:t>
            </a:r>
          </a:p>
          <a:p>
            <a:pPr algn="ctr"/>
            <a:r>
              <a:rPr lang="es-ES_tradnl" sz="1200" b="1" dirty="0" smtClean="0"/>
              <a:t>Producción de </a:t>
            </a:r>
          </a:p>
          <a:p>
            <a:pPr algn="ctr"/>
            <a:r>
              <a:rPr lang="es-ES_tradnl" sz="1200" b="1" dirty="0" err="1" smtClean="0"/>
              <a:t>Acetil-CoA</a:t>
            </a:r>
            <a:endParaRPr lang="es-AR" sz="12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071802" y="4786322"/>
            <a:ext cx="192882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III</a:t>
            </a:r>
          </a:p>
          <a:p>
            <a:pPr algn="ctr"/>
            <a:r>
              <a:rPr lang="es-ES_tradnl" sz="1200" b="1" dirty="0" smtClean="0"/>
              <a:t>Transporte de electrones y</a:t>
            </a:r>
          </a:p>
          <a:p>
            <a:pPr algn="ctr"/>
            <a:r>
              <a:rPr lang="es-ES_tradnl" sz="1200" b="1" dirty="0" err="1" smtClean="0"/>
              <a:t>Fosforilación</a:t>
            </a:r>
            <a:r>
              <a:rPr lang="es-ES_tradnl" sz="1200" b="1" dirty="0" smtClean="0"/>
              <a:t> </a:t>
            </a:r>
            <a:r>
              <a:rPr lang="es-ES_tradnl" sz="1200" b="1" dirty="0" err="1" smtClean="0"/>
              <a:t>Oxidativa</a:t>
            </a:r>
            <a:endParaRPr lang="es-AR" sz="12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428992" y="2285992"/>
            <a:ext cx="115288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II</a:t>
            </a:r>
          </a:p>
          <a:p>
            <a:pPr algn="ctr"/>
            <a:r>
              <a:rPr lang="es-ES_tradnl" sz="1200" b="1" dirty="0" err="1" smtClean="0"/>
              <a:t>Occidación</a:t>
            </a:r>
            <a:r>
              <a:rPr lang="es-ES_tradnl" sz="1200" b="1" dirty="0" smtClean="0"/>
              <a:t> de </a:t>
            </a:r>
          </a:p>
          <a:p>
            <a:pPr algn="ctr"/>
            <a:r>
              <a:rPr lang="es-ES_tradnl" sz="1200" b="1" dirty="0" err="1" smtClean="0"/>
              <a:t>Acetil-CoA</a:t>
            </a:r>
            <a:endParaRPr lang="es-A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214290"/>
            <a:ext cx="8208963" cy="526297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defRPr/>
            </a:pPr>
            <a:endParaRPr lang="es-MX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s-MX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PARA </a:t>
            </a:r>
            <a:r>
              <a:rPr lang="es-MX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QUE EL ORGANISMO FUNCIONE ARMÓNICAMENTE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s-MX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Y EN EQUILIBRIO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	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POSEE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MECANISMOS DE </a:t>
            </a:r>
            <a:r>
              <a:rPr lang="es-MX" sz="2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CONTROL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ASEGURAN: 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DIRECCIÓN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CANTIDAD ADECUADA 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DEL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FLUJO </a:t>
            </a: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METABÓLICO</a:t>
            </a:r>
            <a:endParaRPr lang="es-MX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ESTO SE </a:t>
            </a:r>
            <a:r>
              <a:rPr lang="es-MX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DENOMINA  </a:t>
            </a:r>
            <a:r>
              <a:rPr lang="es-MX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REGULACIÓN METABÓLICA</a:t>
            </a:r>
            <a:endParaRPr lang="es-AR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95"/>
          <p:cNvSpPr>
            <a:spLocks noGrp="1"/>
          </p:cNvSpPr>
          <p:nvPr>
            <p:ph type="title" idx="4294967295"/>
          </p:nvPr>
        </p:nvSpPr>
        <p:spPr>
          <a:xfrm>
            <a:off x="1374775" y="214313"/>
            <a:ext cx="7769225" cy="646112"/>
          </a:xfrm>
          <a:prstGeom prst="rect">
            <a:avLst/>
          </a:prstGeom>
        </p:spPr>
        <p:txBody>
          <a:bodyPr wrap="square" lIns="92075" tIns="46038" rIns="92075" bIns="46038" numCol="1" anchor="ctr">
            <a:normAutofit/>
          </a:bodyPr>
          <a:lstStyle/>
          <a:p>
            <a:pPr marL="0" indent="0"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REGULACIÓN DEL METABOLISMO</a:t>
            </a:r>
          </a:p>
        </p:txBody>
      </p:sp>
      <p:sp>
        <p:nvSpPr>
          <p:cNvPr id="96" name="Text Box 96"/>
          <p:cNvSpPr>
            <a:spLocks/>
          </p:cNvSpPr>
          <p:nvPr/>
        </p:nvSpPr>
        <p:spPr>
          <a:xfrm>
            <a:off x="319087" y="2487612"/>
            <a:ext cx="2528887" cy="83163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33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REGULACIÓN DE ENZIMAS</a:t>
            </a:r>
          </a:p>
        </p:txBody>
      </p:sp>
      <p:sp>
        <p:nvSpPr>
          <p:cNvPr id="97" name="Text Box 97"/>
          <p:cNvSpPr>
            <a:spLocks/>
          </p:cNvSpPr>
          <p:nvPr/>
        </p:nvSpPr>
        <p:spPr>
          <a:xfrm>
            <a:off x="0" y="5589587"/>
            <a:ext cx="4500562" cy="462307"/>
          </a:xfrm>
          <a:prstGeom prst="rect">
            <a:avLst/>
          </a:prstGeom>
          <a:solidFill>
            <a:schemeClr val="bg1"/>
          </a:solidFill>
          <a:ln w="31750">
            <a:solidFill>
              <a:srgbClr val="333333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COMPARTIMENTALIZACIÓN</a:t>
            </a:r>
          </a:p>
        </p:txBody>
      </p:sp>
      <p:sp>
        <p:nvSpPr>
          <p:cNvPr id="98" name="Text Box 98"/>
          <p:cNvSpPr>
            <a:spLocks/>
          </p:cNvSpPr>
          <p:nvPr/>
        </p:nvSpPr>
        <p:spPr>
          <a:xfrm>
            <a:off x="3214678" y="1285860"/>
            <a:ext cx="1728787" cy="1016305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ACTIVIDAD</a:t>
            </a:r>
            <a:r>
              <a:rPr lang="en-US" sz="2000" b="1" dirty="0" smtClean="0">
                <a:solidFill>
                  <a:schemeClr val="accent2"/>
                </a:solidFill>
              </a:rPr>
              <a:t>DE LA ENZIMA</a:t>
            </a:r>
            <a:endParaRPr lang="en-US" sz="2000" b="1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" name="Text Box 99"/>
          <p:cNvSpPr>
            <a:spLocks/>
          </p:cNvSpPr>
          <p:nvPr/>
        </p:nvSpPr>
        <p:spPr>
          <a:xfrm>
            <a:off x="3167062" y="3644900"/>
            <a:ext cx="2089150" cy="1185862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CANTIDAD </a:t>
            </a:r>
          </a:p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DE ENZIMA</a:t>
            </a:r>
          </a:p>
          <a:p>
            <a:pPr marL="0" indent="0" algn="ctr">
              <a:spcBef>
                <a:spcPct val="50000"/>
              </a:spcBef>
            </a:pPr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(LENTA)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>
          <a:xfrm>
            <a:off x="4932362" y="1125537"/>
            <a:ext cx="2303462" cy="1585912"/>
            <a:chOff x="3107" y="709"/>
            <a:chExt cx="1451" cy="999"/>
          </a:xfrm>
        </p:grpSpPr>
        <p:sp>
          <p:nvSpPr>
            <p:cNvPr id="101" name="Text Box 101"/>
            <p:cNvSpPr>
              <a:spLocks/>
            </p:cNvSpPr>
            <p:nvPr/>
          </p:nvSpPr>
          <p:spPr>
            <a:xfrm>
              <a:off x="3288" y="709"/>
              <a:ext cx="1270" cy="98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[SUSTRATO]</a:t>
              </a:r>
            </a:p>
            <a:p>
              <a:pPr marL="0" indent="0">
                <a:spcBef>
                  <a:spcPct val="50000"/>
                </a:spcBef>
                <a:buFontTx/>
                <a:buChar char="-"/>
              </a:pPr>
              <a:r>
                <a:rPr lang="en-US" sz="1600" b="1" dirty="0" smtClean="0">
                  <a:latin typeface="Times New Roman" pitchFamily="18" charset="0"/>
                </a:rPr>
                <a:t> MODULADORES     ALOSTERICOS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MODIFICACION COVALENTE</a:t>
              </a:r>
            </a:p>
          </p:txBody>
        </p:sp>
        <p:sp>
          <p:nvSpPr>
            <p:cNvPr id="102" name="Text Box 102"/>
            <p:cNvSpPr>
              <a:spLocks/>
            </p:cNvSpPr>
            <p:nvPr/>
          </p:nvSpPr>
          <p:spPr>
            <a:xfrm>
              <a:off x="3107" y="709"/>
              <a:ext cx="137" cy="999"/>
            </a:xfrm>
            <a:custGeom>
              <a:avLst/>
              <a:gdLst/>
              <a:ahLst/>
              <a:cxnLst/>
              <a:rect l="0" t="0" r="r" b="b"/>
              <a:pathLst>
                <a:path w="136" h="998">
                  <a:moveTo>
                    <a:pt x="136" y="0"/>
                  </a:moveTo>
                  <a:lnTo>
                    <a:pt x="123" y="2"/>
                  </a:lnTo>
                  <a:lnTo>
                    <a:pt x="110" y="7"/>
                  </a:lnTo>
                  <a:lnTo>
                    <a:pt x="98" y="14"/>
                  </a:lnTo>
                  <a:lnTo>
                    <a:pt x="88" y="25"/>
                  </a:lnTo>
                  <a:lnTo>
                    <a:pt x="74" y="51"/>
                  </a:lnTo>
                  <a:lnTo>
                    <a:pt x="70" y="66"/>
                  </a:lnTo>
                  <a:lnTo>
                    <a:pt x="68" y="83"/>
                  </a:lnTo>
                  <a:lnTo>
                    <a:pt x="68" y="416"/>
                  </a:lnTo>
                  <a:lnTo>
                    <a:pt x="67" y="433"/>
                  </a:lnTo>
                  <a:lnTo>
                    <a:pt x="63" y="448"/>
                  </a:lnTo>
                  <a:lnTo>
                    <a:pt x="48" y="475"/>
                  </a:lnTo>
                  <a:lnTo>
                    <a:pt x="38" y="485"/>
                  </a:lnTo>
                  <a:lnTo>
                    <a:pt x="26" y="493"/>
                  </a:lnTo>
                  <a:lnTo>
                    <a:pt x="14" y="498"/>
                  </a:lnTo>
                  <a:lnTo>
                    <a:pt x="0" y="499"/>
                  </a:lnTo>
                  <a:lnTo>
                    <a:pt x="14" y="501"/>
                  </a:lnTo>
                  <a:lnTo>
                    <a:pt x="26" y="506"/>
                  </a:lnTo>
                  <a:lnTo>
                    <a:pt x="38" y="513"/>
                  </a:lnTo>
                  <a:lnTo>
                    <a:pt x="48" y="524"/>
                  </a:lnTo>
                  <a:lnTo>
                    <a:pt x="63" y="550"/>
                  </a:lnTo>
                  <a:lnTo>
                    <a:pt x="67" y="565"/>
                  </a:lnTo>
                  <a:lnTo>
                    <a:pt x="68" y="582"/>
                  </a:lnTo>
                  <a:lnTo>
                    <a:pt x="68" y="915"/>
                  </a:lnTo>
                  <a:lnTo>
                    <a:pt x="70" y="932"/>
                  </a:lnTo>
                  <a:lnTo>
                    <a:pt x="74" y="947"/>
                  </a:lnTo>
                  <a:lnTo>
                    <a:pt x="88" y="974"/>
                  </a:lnTo>
                  <a:lnTo>
                    <a:pt x="98" y="984"/>
                  </a:lnTo>
                  <a:lnTo>
                    <a:pt x="110" y="992"/>
                  </a:lnTo>
                  <a:lnTo>
                    <a:pt x="123" y="997"/>
                  </a:lnTo>
                  <a:lnTo>
                    <a:pt x="13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3" name="Text Box 103"/>
          <p:cNvSpPr>
            <a:spLocks/>
          </p:cNvSpPr>
          <p:nvPr/>
        </p:nvSpPr>
        <p:spPr>
          <a:xfrm>
            <a:off x="3059112" y="1268412"/>
            <a:ext cx="217487" cy="3600450"/>
          </a:xfrm>
          <a:custGeom>
            <a:avLst/>
            <a:gdLst/>
            <a:ahLst/>
            <a:cxnLst/>
            <a:rect l="0" t="0" r="r" b="b"/>
            <a:pathLst>
              <a:path w="136" h="1905">
                <a:moveTo>
                  <a:pt x="136" y="0"/>
                </a:moveTo>
                <a:lnTo>
                  <a:pt x="123" y="3"/>
                </a:lnTo>
                <a:lnTo>
                  <a:pt x="110" y="13"/>
                </a:lnTo>
                <a:lnTo>
                  <a:pt x="98" y="27"/>
                </a:lnTo>
                <a:lnTo>
                  <a:pt x="88" y="47"/>
                </a:lnTo>
                <a:lnTo>
                  <a:pt x="74" y="97"/>
                </a:lnTo>
                <a:lnTo>
                  <a:pt x="69" y="159"/>
                </a:lnTo>
                <a:lnTo>
                  <a:pt x="69" y="794"/>
                </a:lnTo>
                <a:lnTo>
                  <a:pt x="63" y="856"/>
                </a:lnTo>
                <a:lnTo>
                  <a:pt x="49" y="906"/>
                </a:lnTo>
                <a:lnTo>
                  <a:pt x="38" y="926"/>
                </a:lnTo>
                <a:lnTo>
                  <a:pt x="27" y="941"/>
                </a:lnTo>
                <a:lnTo>
                  <a:pt x="14" y="950"/>
                </a:lnTo>
                <a:lnTo>
                  <a:pt x="0" y="953"/>
                </a:lnTo>
                <a:lnTo>
                  <a:pt x="14" y="956"/>
                </a:lnTo>
                <a:lnTo>
                  <a:pt x="27" y="965"/>
                </a:lnTo>
                <a:lnTo>
                  <a:pt x="38" y="980"/>
                </a:lnTo>
                <a:lnTo>
                  <a:pt x="49" y="999"/>
                </a:lnTo>
                <a:lnTo>
                  <a:pt x="63" y="1050"/>
                </a:lnTo>
                <a:lnTo>
                  <a:pt x="69" y="1111"/>
                </a:lnTo>
                <a:lnTo>
                  <a:pt x="69" y="1747"/>
                </a:lnTo>
                <a:lnTo>
                  <a:pt x="74" y="1809"/>
                </a:lnTo>
                <a:lnTo>
                  <a:pt x="88" y="1859"/>
                </a:lnTo>
                <a:lnTo>
                  <a:pt x="98" y="1879"/>
                </a:lnTo>
                <a:lnTo>
                  <a:pt x="110" y="1893"/>
                </a:lnTo>
                <a:lnTo>
                  <a:pt x="123" y="1902"/>
                </a:lnTo>
                <a:lnTo>
                  <a:pt x="136" y="1905"/>
                </a:lnTo>
              </a:path>
            </a:pathLst>
          </a:custGeom>
          <a:noFill/>
          <a:ln w="38100" cap="rnd">
            <a:solidFill>
              <a:srgbClr val="0000FF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grpSp>
        <p:nvGrpSpPr>
          <p:cNvPr id="3" name="Group 104"/>
          <p:cNvGrpSpPr>
            <a:grpSpLocks/>
          </p:cNvGrpSpPr>
          <p:nvPr/>
        </p:nvGrpSpPr>
        <p:grpSpPr>
          <a:xfrm>
            <a:off x="5010150" y="2938462"/>
            <a:ext cx="4025900" cy="2093912"/>
            <a:chOff x="3156" y="1851"/>
            <a:chExt cx="2536" cy="1319"/>
          </a:xfrm>
        </p:grpSpPr>
        <p:sp>
          <p:nvSpPr>
            <p:cNvPr id="105" name="Text Box 105"/>
            <p:cNvSpPr>
              <a:spLocks/>
            </p:cNvSpPr>
            <p:nvPr/>
          </p:nvSpPr>
          <p:spPr>
            <a:xfrm>
              <a:off x="3289" y="1917"/>
              <a:ext cx="2403" cy="1086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2000" b="1" dirty="0" smtClean="0">
                  <a:latin typeface="Times New Roman" pitchFamily="18" charset="0"/>
                </a:rPr>
                <a:t>VELOCIDAD DE SÍNTESIS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TRANSCRIPCION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TRADUCCION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latin typeface="Times New Roman" pitchFamily="18" charset="0"/>
                </a:rPr>
                <a:t>VELOCIDAD DE DEGRADACIÓN</a:t>
              </a:r>
            </a:p>
          </p:txBody>
        </p:sp>
        <p:sp>
          <p:nvSpPr>
            <p:cNvPr id="106" name="Text Box 106"/>
            <p:cNvSpPr>
              <a:spLocks/>
            </p:cNvSpPr>
            <p:nvPr/>
          </p:nvSpPr>
          <p:spPr>
            <a:xfrm>
              <a:off x="3156" y="1851"/>
              <a:ext cx="136" cy="1319"/>
            </a:xfrm>
            <a:custGeom>
              <a:avLst/>
              <a:gdLst/>
              <a:ahLst/>
              <a:cxnLst/>
              <a:rect l="0" t="0" r="r" b="b"/>
              <a:pathLst>
                <a:path w="136" h="1089">
                  <a:moveTo>
                    <a:pt x="136" y="0"/>
                  </a:moveTo>
                  <a:lnTo>
                    <a:pt x="122" y="2"/>
                  </a:lnTo>
                  <a:lnTo>
                    <a:pt x="110" y="7"/>
                  </a:lnTo>
                  <a:lnTo>
                    <a:pt x="98" y="15"/>
                  </a:lnTo>
                  <a:lnTo>
                    <a:pt x="88" y="27"/>
                  </a:lnTo>
                  <a:lnTo>
                    <a:pt x="73" y="56"/>
                  </a:lnTo>
                  <a:lnTo>
                    <a:pt x="69" y="73"/>
                  </a:lnTo>
                  <a:lnTo>
                    <a:pt x="68" y="91"/>
                  </a:lnTo>
                  <a:lnTo>
                    <a:pt x="68" y="454"/>
                  </a:lnTo>
                  <a:lnTo>
                    <a:pt x="67" y="472"/>
                  </a:lnTo>
                  <a:lnTo>
                    <a:pt x="63" y="489"/>
                  </a:lnTo>
                  <a:lnTo>
                    <a:pt x="48" y="518"/>
                  </a:lnTo>
                  <a:lnTo>
                    <a:pt x="38" y="529"/>
                  </a:lnTo>
                  <a:lnTo>
                    <a:pt x="27" y="538"/>
                  </a:lnTo>
                  <a:lnTo>
                    <a:pt x="14" y="543"/>
                  </a:lnTo>
                  <a:lnTo>
                    <a:pt x="0" y="545"/>
                  </a:lnTo>
                  <a:lnTo>
                    <a:pt x="14" y="546"/>
                  </a:lnTo>
                  <a:lnTo>
                    <a:pt x="27" y="552"/>
                  </a:lnTo>
                  <a:lnTo>
                    <a:pt x="38" y="560"/>
                  </a:lnTo>
                  <a:lnTo>
                    <a:pt x="48" y="571"/>
                  </a:lnTo>
                  <a:lnTo>
                    <a:pt x="63" y="600"/>
                  </a:lnTo>
                  <a:lnTo>
                    <a:pt x="67" y="617"/>
                  </a:lnTo>
                  <a:lnTo>
                    <a:pt x="68" y="635"/>
                  </a:lnTo>
                  <a:lnTo>
                    <a:pt x="68" y="999"/>
                  </a:lnTo>
                  <a:lnTo>
                    <a:pt x="69" y="1017"/>
                  </a:lnTo>
                  <a:lnTo>
                    <a:pt x="73" y="1034"/>
                  </a:lnTo>
                  <a:lnTo>
                    <a:pt x="88" y="1063"/>
                  </a:lnTo>
                  <a:lnTo>
                    <a:pt x="98" y="1074"/>
                  </a:lnTo>
                  <a:lnTo>
                    <a:pt x="110" y="1082"/>
                  </a:lnTo>
                  <a:lnTo>
                    <a:pt x="122" y="1087"/>
                  </a:lnTo>
                  <a:lnTo>
                    <a:pt x="136" y="108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7" name="Text Box 107"/>
          <p:cNvSpPr txBox="1">
            <a:spLocks/>
          </p:cNvSpPr>
          <p:nvPr/>
        </p:nvSpPr>
        <p:spPr>
          <a:xfrm>
            <a:off x="3571868" y="2285992"/>
            <a:ext cx="971550" cy="30797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(RÁPIDA)</a:t>
            </a:r>
          </a:p>
        </p:txBody>
      </p:sp>
      <p:grpSp>
        <p:nvGrpSpPr>
          <p:cNvPr id="4" name="Group 108"/>
          <p:cNvGrpSpPr>
            <a:grpSpLocks/>
          </p:cNvGrpSpPr>
          <p:nvPr/>
        </p:nvGrpSpPr>
        <p:grpSpPr>
          <a:xfrm>
            <a:off x="4537106" y="4997450"/>
            <a:ext cx="4464050" cy="1585912"/>
            <a:chOff x="2653" y="3148"/>
            <a:chExt cx="2812" cy="999"/>
          </a:xfrm>
        </p:grpSpPr>
        <p:sp>
          <p:nvSpPr>
            <p:cNvPr id="109" name="Text Box 109"/>
            <p:cNvSpPr>
              <a:spLocks/>
            </p:cNvSpPr>
            <p:nvPr/>
          </p:nvSpPr>
          <p:spPr>
            <a:xfrm>
              <a:off x="2838" y="3249"/>
              <a:ext cx="949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CITOSOL</a:t>
              </a:r>
            </a:p>
          </p:txBody>
        </p:sp>
        <p:sp>
          <p:nvSpPr>
            <p:cNvPr id="110" name="Text Box 110"/>
            <p:cNvSpPr>
              <a:spLocks/>
            </p:cNvSpPr>
            <p:nvPr/>
          </p:nvSpPr>
          <p:spPr>
            <a:xfrm>
              <a:off x="2835" y="3575"/>
              <a:ext cx="1340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MITOCONDRIA</a:t>
              </a:r>
            </a:p>
          </p:txBody>
        </p:sp>
        <p:sp>
          <p:nvSpPr>
            <p:cNvPr id="111" name="Text Box 111"/>
            <p:cNvSpPr>
              <a:spLocks/>
            </p:cNvSpPr>
            <p:nvPr/>
          </p:nvSpPr>
          <p:spPr>
            <a:xfrm>
              <a:off x="2653" y="3148"/>
              <a:ext cx="189" cy="999"/>
            </a:xfrm>
            <a:custGeom>
              <a:avLst/>
              <a:gdLst/>
              <a:ahLst/>
              <a:cxnLst/>
              <a:rect l="0" t="0" r="r" b="b"/>
              <a:pathLst>
                <a:path w="226" h="998">
                  <a:moveTo>
                    <a:pt x="226" y="0"/>
                  </a:moveTo>
                  <a:lnTo>
                    <a:pt x="204" y="2"/>
                  </a:lnTo>
                  <a:lnTo>
                    <a:pt x="182" y="6"/>
                  </a:lnTo>
                  <a:lnTo>
                    <a:pt x="163" y="14"/>
                  </a:lnTo>
                  <a:lnTo>
                    <a:pt x="146" y="24"/>
                  </a:lnTo>
                  <a:lnTo>
                    <a:pt x="133" y="37"/>
                  </a:lnTo>
                  <a:lnTo>
                    <a:pt x="122" y="51"/>
                  </a:lnTo>
                  <a:lnTo>
                    <a:pt x="116" y="67"/>
                  </a:lnTo>
                  <a:lnTo>
                    <a:pt x="113" y="84"/>
                  </a:lnTo>
                  <a:lnTo>
                    <a:pt x="113" y="416"/>
                  </a:lnTo>
                  <a:lnTo>
                    <a:pt x="111" y="433"/>
                  </a:lnTo>
                  <a:lnTo>
                    <a:pt x="105" y="448"/>
                  </a:lnTo>
                  <a:lnTo>
                    <a:pt x="94" y="462"/>
                  </a:lnTo>
                  <a:lnTo>
                    <a:pt x="80" y="475"/>
                  </a:lnTo>
                  <a:lnTo>
                    <a:pt x="63" y="485"/>
                  </a:lnTo>
                  <a:lnTo>
                    <a:pt x="44" y="493"/>
                  </a:lnTo>
                  <a:lnTo>
                    <a:pt x="23" y="497"/>
                  </a:lnTo>
                  <a:lnTo>
                    <a:pt x="0" y="499"/>
                  </a:lnTo>
                  <a:lnTo>
                    <a:pt x="23" y="501"/>
                  </a:lnTo>
                  <a:lnTo>
                    <a:pt x="44" y="505"/>
                  </a:lnTo>
                  <a:lnTo>
                    <a:pt x="63" y="513"/>
                  </a:lnTo>
                  <a:lnTo>
                    <a:pt x="80" y="523"/>
                  </a:lnTo>
                  <a:lnTo>
                    <a:pt x="94" y="536"/>
                  </a:lnTo>
                  <a:lnTo>
                    <a:pt x="105" y="550"/>
                  </a:lnTo>
                  <a:lnTo>
                    <a:pt x="111" y="566"/>
                  </a:lnTo>
                  <a:lnTo>
                    <a:pt x="113" y="583"/>
                  </a:lnTo>
                  <a:lnTo>
                    <a:pt x="113" y="915"/>
                  </a:lnTo>
                  <a:lnTo>
                    <a:pt x="116" y="932"/>
                  </a:lnTo>
                  <a:lnTo>
                    <a:pt x="122" y="947"/>
                  </a:lnTo>
                  <a:lnTo>
                    <a:pt x="133" y="961"/>
                  </a:lnTo>
                  <a:lnTo>
                    <a:pt x="146" y="974"/>
                  </a:lnTo>
                  <a:lnTo>
                    <a:pt x="163" y="984"/>
                  </a:lnTo>
                  <a:lnTo>
                    <a:pt x="182" y="992"/>
                  </a:lnTo>
                  <a:lnTo>
                    <a:pt x="204" y="996"/>
                  </a:lnTo>
                  <a:lnTo>
                    <a:pt x="22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  <p:sp>
          <p:nvSpPr>
            <p:cNvPr id="112" name="Text Box 112"/>
            <p:cNvSpPr>
              <a:spLocks/>
            </p:cNvSpPr>
            <p:nvPr/>
          </p:nvSpPr>
          <p:spPr>
            <a:xfrm>
              <a:off x="2835" y="3890"/>
              <a:ext cx="1267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PEROXISOMA</a:t>
              </a:r>
            </a:p>
          </p:txBody>
        </p:sp>
        <p:sp>
          <p:nvSpPr>
            <p:cNvPr id="113" name="Text Box 113"/>
            <p:cNvSpPr>
              <a:spLocks/>
            </p:cNvSpPr>
            <p:nvPr/>
          </p:nvSpPr>
          <p:spPr>
            <a:xfrm>
              <a:off x="4195" y="3249"/>
              <a:ext cx="1270" cy="44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RETIC. ENDOPLASM.</a:t>
              </a:r>
            </a:p>
          </p:txBody>
        </p:sp>
        <p:sp>
          <p:nvSpPr>
            <p:cNvPr id="114" name="Text Box 114"/>
            <p:cNvSpPr>
              <a:spLocks/>
            </p:cNvSpPr>
            <p:nvPr/>
          </p:nvSpPr>
          <p:spPr>
            <a:xfrm>
              <a:off x="4290" y="3890"/>
              <a:ext cx="1085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LISOSOMA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ángulo 3"/>
          <p:cNvSpPr>
            <a:spLocks noChangeArrowheads="1"/>
          </p:cNvSpPr>
          <p:nvPr/>
        </p:nvSpPr>
        <p:spPr bwMode="auto">
          <a:xfrm>
            <a:off x="361950" y="1341438"/>
            <a:ext cx="15716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Glucógeno</a:t>
            </a:r>
          </a:p>
        </p:txBody>
      </p:sp>
      <p:sp>
        <p:nvSpPr>
          <p:cNvPr id="23556" name="Rectángulo 4"/>
          <p:cNvSpPr>
            <a:spLocks noChangeArrowheads="1"/>
          </p:cNvSpPr>
          <p:nvPr/>
        </p:nvSpPr>
        <p:spPr bwMode="auto">
          <a:xfrm>
            <a:off x="2495550" y="1341438"/>
            <a:ext cx="10985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Grasas</a:t>
            </a:r>
          </a:p>
        </p:txBody>
      </p:sp>
      <p:sp>
        <p:nvSpPr>
          <p:cNvPr id="23557" name="Rectángulo 5"/>
          <p:cNvSpPr>
            <a:spLocks noChangeArrowheads="1"/>
          </p:cNvSpPr>
          <p:nvPr/>
        </p:nvSpPr>
        <p:spPr bwMode="auto">
          <a:xfrm>
            <a:off x="4248150" y="1341438"/>
            <a:ext cx="14192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Proteínas</a:t>
            </a:r>
          </a:p>
        </p:txBody>
      </p:sp>
      <p:sp>
        <p:nvSpPr>
          <p:cNvPr id="23558" name="Rectángulo 6"/>
          <p:cNvSpPr>
            <a:spLocks noChangeArrowheads="1"/>
          </p:cNvSpPr>
          <p:nvPr/>
        </p:nvSpPr>
        <p:spPr bwMode="auto">
          <a:xfrm>
            <a:off x="6381750" y="1341438"/>
            <a:ext cx="237648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Acidos Nucleicos</a:t>
            </a:r>
          </a:p>
        </p:txBody>
      </p:sp>
      <p:sp>
        <p:nvSpPr>
          <p:cNvPr id="23559" name="Rectángulo 7"/>
          <p:cNvSpPr>
            <a:spLocks noChangeArrowheads="1"/>
          </p:cNvSpPr>
          <p:nvPr/>
        </p:nvSpPr>
        <p:spPr bwMode="auto">
          <a:xfrm>
            <a:off x="287338" y="2562225"/>
            <a:ext cx="18256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Glucosa-6-P</a:t>
            </a:r>
          </a:p>
        </p:txBody>
      </p:sp>
      <p:sp>
        <p:nvSpPr>
          <p:cNvPr id="23560" name="Rectángulo 9"/>
          <p:cNvSpPr>
            <a:spLocks noChangeArrowheads="1"/>
          </p:cNvSpPr>
          <p:nvPr/>
        </p:nvSpPr>
        <p:spPr bwMode="auto">
          <a:xfrm>
            <a:off x="4356100" y="2527300"/>
            <a:ext cx="18256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Aminoácidos</a:t>
            </a:r>
          </a:p>
        </p:txBody>
      </p:sp>
      <p:sp>
        <p:nvSpPr>
          <p:cNvPr id="23561" name="Rectángulo 10"/>
          <p:cNvSpPr>
            <a:spLocks noChangeArrowheads="1"/>
          </p:cNvSpPr>
          <p:nvPr/>
        </p:nvSpPr>
        <p:spPr bwMode="auto">
          <a:xfrm>
            <a:off x="6629400" y="2422525"/>
            <a:ext cx="16160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latin typeface="Times New Roman" pitchFamily="18" charset="0"/>
              </a:rPr>
              <a:t>Purinas y</a:t>
            </a:r>
          </a:p>
          <a:p>
            <a:pPr eaLnBrk="1" hangingPunct="1"/>
            <a:r>
              <a:rPr lang="es-ES_tradnl" altLang="es-AR" sz="2400">
                <a:latin typeface="Times New Roman" pitchFamily="18" charset="0"/>
              </a:rPr>
              <a:t>Pirimidinas</a:t>
            </a:r>
          </a:p>
        </p:txBody>
      </p:sp>
      <p:sp>
        <p:nvSpPr>
          <p:cNvPr id="23562" name="Rectángulo 11"/>
          <p:cNvSpPr>
            <a:spLocks noChangeArrowheads="1"/>
          </p:cNvSpPr>
          <p:nvPr/>
        </p:nvSpPr>
        <p:spPr bwMode="auto">
          <a:xfrm>
            <a:off x="3100388" y="3943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endParaRPr lang="es-ES" altLang="es-AR"/>
          </a:p>
        </p:txBody>
      </p:sp>
      <p:sp>
        <p:nvSpPr>
          <p:cNvPr id="23563" name="Rectángulo 12"/>
          <p:cNvSpPr>
            <a:spLocks noChangeArrowheads="1"/>
          </p:cNvSpPr>
          <p:nvPr/>
        </p:nvSpPr>
        <p:spPr bwMode="auto">
          <a:xfrm>
            <a:off x="3354388" y="5767388"/>
            <a:ext cx="778675" cy="462307"/>
          </a:xfrm>
          <a:prstGeom prst="rect">
            <a:avLst/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ATP</a:t>
            </a:r>
          </a:p>
        </p:txBody>
      </p:sp>
      <p:sp>
        <p:nvSpPr>
          <p:cNvPr id="23564" name="Rectángulo 13"/>
          <p:cNvSpPr>
            <a:spLocks noChangeArrowheads="1"/>
          </p:cNvSpPr>
          <p:nvPr/>
        </p:nvSpPr>
        <p:spPr bwMode="auto">
          <a:xfrm>
            <a:off x="5238750" y="3322638"/>
            <a:ext cx="603250" cy="3667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b="1">
                <a:latin typeface="Times New Roman" pitchFamily="18" charset="0"/>
              </a:rPr>
              <a:t>NH</a:t>
            </a:r>
            <a:r>
              <a:rPr lang="es-ES_tradnl" altLang="es-AR" b="1" baseline="-25000">
                <a:latin typeface="Times New Roman" pitchFamily="18" charset="0"/>
              </a:rPr>
              <a:t>3</a:t>
            </a:r>
          </a:p>
        </p:txBody>
      </p:sp>
      <p:sp>
        <p:nvSpPr>
          <p:cNvPr id="23565" name="Línea 14"/>
          <p:cNvSpPr>
            <a:spLocks noChangeShapeType="1"/>
          </p:cNvSpPr>
          <p:nvPr/>
        </p:nvSpPr>
        <p:spPr bwMode="auto">
          <a:xfrm>
            <a:off x="1042988" y="1882775"/>
            <a:ext cx="0" cy="539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6" name="Línea 15"/>
          <p:cNvSpPr>
            <a:spLocks noChangeShapeType="1"/>
          </p:cNvSpPr>
          <p:nvPr/>
        </p:nvSpPr>
        <p:spPr bwMode="auto">
          <a:xfrm flipV="1">
            <a:off x="1203325" y="1874838"/>
            <a:ext cx="0" cy="5397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7" name="Línea 16"/>
          <p:cNvSpPr>
            <a:spLocks noChangeShapeType="1"/>
          </p:cNvSpPr>
          <p:nvPr/>
        </p:nvSpPr>
        <p:spPr bwMode="auto">
          <a:xfrm>
            <a:off x="3032125" y="1874838"/>
            <a:ext cx="0" cy="539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8" name="Línea 17"/>
          <p:cNvSpPr>
            <a:spLocks noChangeShapeType="1"/>
          </p:cNvSpPr>
          <p:nvPr/>
        </p:nvSpPr>
        <p:spPr bwMode="auto">
          <a:xfrm flipV="1">
            <a:off x="3184525" y="1868488"/>
            <a:ext cx="0" cy="5397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9" name="Línea 18"/>
          <p:cNvSpPr>
            <a:spLocks noChangeShapeType="1"/>
          </p:cNvSpPr>
          <p:nvPr/>
        </p:nvSpPr>
        <p:spPr bwMode="auto">
          <a:xfrm>
            <a:off x="4860925" y="1874838"/>
            <a:ext cx="0" cy="539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0" name="Línea 19"/>
          <p:cNvSpPr>
            <a:spLocks noChangeShapeType="1"/>
          </p:cNvSpPr>
          <p:nvPr/>
        </p:nvSpPr>
        <p:spPr bwMode="auto">
          <a:xfrm flipV="1">
            <a:off x="5013325" y="1798638"/>
            <a:ext cx="0" cy="5397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1" name="Línea 20"/>
          <p:cNvSpPr>
            <a:spLocks noChangeShapeType="1"/>
          </p:cNvSpPr>
          <p:nvPr/>
        </p:nvSpPr>
        <p:spPr bwMode="auto">
          <a:xfrm>
            <a:off x="7299325" y="18748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2" name="Línea 21"/>
          <p:cNvSpPr>
            <a:spLocks noChangeShapeType="1"/>
          </p:cNvSpPr>
          <p:nvPr/>
        </p:nvSpPr>
        <p:spPr bwMode="auto">
          <a:xfrm flipV="1">
            <a:off x="7451725" y="1798638"/>
            <a:ext cx="0" cy="5397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3" name="Línea 22"/>
          <p:cNvSpPr>
            <a:spLocks noChangeShapeType="1"/>
          </p:cNvSpPr>
          <p:nvPr/>
        </p:nvSpPr>
        <p:spPr bwMode="auto">
          <a:xfrm>
            <a:off x="2027238" y="3038475"/>
            <a:ext cx="1004887" cy="7889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4" name="Línea 23"/>
          <p:cNvSpPr>
            <a:spLocks noChangeShapeType="1"/>
          </p:cNvSpPr>
          <p:nvPr/>
        </p:nvSpPr>
        <p:spPr bwMode="auto">
          <a:xfrm>
            <a:off x="3708400" y="3068638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5" name="Línea 24"/>
          <p:cNvSpPr>
            <a:spLocks noChangeShapeType="1"/>
          </p:cNvSpPr>
          <p:nvPr/>
        </p:nvSpPr>
        <p:spPr bwMode="auto">
          <a:xfrm flipH="1">
            <a:off x="4479925" y="3017838"/>
            <a:ext cx="5334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6" name="Línea 25"/>
          <p:cNvSpPr>
            <a:spLocks noChangeShapeType="1"/>
          </p:cNvSpPr>
          <p:nvPr/>
        </p:nvSpPr>
        <p:spPr bwMode="auto">
          <a:xfrm>
            <a:off x="4014788" y="485775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7" name="Elipse 26"/>
          <p:cNvSpPr>
            <a:spLocks noChangeArrowheads="1"/>
          </p:cNvSpPr>
          <p:nvPr/>
        </p:nvSpPr>
        <p:spPr bwMode="auto">
          <a:xfrm>
            <a:off x="2627313" y="4141788"/>
            <a:ext cx="2219325" cy="11525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2000">
                <a:latin typeface="Times New Roman" pitchFamily="18" charset="0"/>
              </a:rPr>
              <a:t>CICLO</a:t>
            </a:r>
          </a:p>
          <a:p>
            <a:pPr algn="ctr" eaLnBrk="1" hangingPunct="1"/>
            <a:r>
              <a:rPr lang="es-ES_tradnl" altLang="es-AR" sz="2000">
                <a:latin typeface="Times New Roman" pitchFamily="18" charset="0"/>
              </a:rPr>
              <a:t>DE KREBS</a:t>
            </a:r>
          </a:p>
        </p:txBody>
      </p:sp>
      <p:sp>
        <p:nvSpPr>
          <p:cNvPr id="23578" name="Autoforma 27"/>
          <p:cNvSpPr>
            <a:spLocks noChangeArrowheads="1"/>
          </p:cNvSpPr>
          <p:nvPr/>
        </p:nvSpPr>
        <p:spPr bwMode="auto">
          <a:xfrm>
            <a:off x="3617913" y="5340350"/>
            <a:ext cx="238125" cy="390525"/>
          </a:xfrm>
          <a:prstGeom prst="downArrow">
            <a:avLst>
              <a:gd name="adj1" fmla="val 50000"/>
              <a:gd name="adj2" fmla="val 41015"/>
            </a:avLst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AR" altLang="es-AR" sz="1400">
              <a:latin typeface="Times New Roman" pitchFamily="18" charset="0"/>
            </a:endParaRPr>
          </a:p>
        </p:txBody>
      </p:sp>
      <p:sp>
        <p:nvSpPr>
          <p:cNvPr id="23579" name="Forma libre 28"/>
          <p:cNvSpPr>
            <a:spLocks/>
          </p:cNvSpPr>
          <p:nvPr/>
        </p:nvSpPr>
        <p:spPr bwMode="auto">
          <a:xfrm>
            <a:off x="4794250" y="3241675"/>
            <a:ext cx="331788" cy="315913"/>
          </a:xfrm>
          <a:custGeom>
            <a:avLst/>
            <a:gdLst>
              <a:gd name="T0" fmla="*/ 2147483646 w 209"/>
              <a:gd name="T1" fmla="*/ 0 h 199"/>
              <a:gd name="T2" fmla="*/ 2147483646 w 209"/>
              <a:gd name="T3" fmla="*/ 2147483646 h 199"/>
              <a:gd name="T4" fmla="*/ 2147483646 w 209"/>
              <a:gd name="T5" fmla="*/ 2147483646 h 199"/>
              <a:gd name="T6" fmla="*/ 2147483646 w 209"/>
              <a:gd name="T7" fmla="*/ 2147483646 h 199"/>
              <a:gd name="T8" fmla="*/ 0 w 209"/>
              <a:gd name="T9" fmla="*/ 2147483646 h 199"/>
              <a:gd name="T10" fmla="*/ 2147483646 w 209"/>
              <a:gd name="T11" fmla="*/ 2147483646 h 199"/>
              <a:gd name="T12" fmla="*/ 2147483646 w 209"/>
              <a:gd name="T13" fmla="*/ 2147483646 h 199"/>
              <a:gd name="T14" fmla="*/ 2147483646 w 209"/>
              <a:gd name="T15" fmla="*/ 2147483646 h 199"/>
              <a:gd name="T16" fmla="*/ 2147483646 w 209"/>
              <a:gd name="T17" fmla="*/ 2147483646 h 199"/>
              <a:gd name="T18" fmla="*/ 2147483646 w 209"/>
              <a:gd name="T19" fmla="*/ 2147483646 h 199"/>
              <a:gd name="T20" fmla="*/ 2147483646 w 209"/>
              <a:gd name="T21" fmla="*/ 2147483646 h 199"/>
              <a:gd name="T22" fmla="*/ 2147483646 w 209"/>
              <a:gd name="T23" fmla="*/ 2147483646 h 199"/>
              <a:gd name="T24" fmla="*/ 2147483646 w 209"/>
              <a:gd name="T25" fmla="*/ 2147483646 h 199"/>
              <a:gd name="T26" fmla="*/ 2147483646 w 209"/>
              <a:gd name="T27" fmla="*/ 2147483646 h 199"/>
              <a:gd name="T28" fmla="*/ 2147483646 w 209"/>
              <a:gd name="T29" fmla="*/ 2147483646 h 199"/>
              <a:gd name="T30" fmla="*/ 2147483646 w 209"/>
              <a:gd name="T31" fmla="*/ 2147483646 h 199"/>
              <a:gd name="T32" fmla="*/ 2147483646 w 209"/>
              <a:gd name="T33" fmla="*/ 2147483646 h 199"/>
              <a:gd name="T34" fmla="*/ 2147483646 w 209"/>
              <a:gd name="T35" fmla="*/ 2147483646 h 199"/>
              <a:gd name="T36" fmla="*/ 2147483646 w 209"/>
              <a:gd name="T37" fmla="*/ 2147483646 h 199"/>
              <a:gd name="T38" fmla="*/ 2147483646 w 209"/>
              <a:gd name="T39" fmla="*/ 2147483646 h 199"/>
              <a:gd name="T40" fmla="*/ 2147483646 w 209"/>
              <a:gd name="T41" fmla="*/ 2147483646 h 199"/>
              <a:gd name="T42" fmla="*/ 2147483646 w 209"/>
              <a:gd name="T43" fmla="*/ 2147483646 h 199"/>
              <a:gd name="T44" fmla="*/ 2147483646 w 209"/>
              <a:gd name="T45" fmla="*/ 2147483646 h 199"/>
              <a:gd name="T46" fmla="*/ 2147483646 w 209"/>
              <a:gd name="T47" fmla="*/ 2147483646 h 199"/>
              <a:gd name="T48" fmla="*/ 2147483646 w 209"/>
              <a:gd name="T49" fmla="*/ 2147483646 h 199"/>
              <a:gd name="T50" fmla="*/ 2147483646 w 209"/>
              <a:gd name="T51" fmla="*/ 2147483646 h 199"/>
              <a:gd name="T52" fmla="*/ 2147483646 w 209"/>
              <a:gd name="T53" fmla="*/ 2147483646 h 199"/>
              <a:gd name="T54" fmla="*/ 2147483646 w 209"/>
              <a:gd name="T55" fmla="*/ 2147483646 h 199"/>
              <a:gd name="T56" fmla="*/ 2147483646 w 209"/>
              <a:gd name="T57" fmla="*/ 2147483646 h 199"/>
              <a:gd name="T58" fmla="*/ 2147483646 w 209"/>
              <a:gd name="T59" fmla="*/ 2147483646 h 199"/>
              <a:gd name="T60" fmla="*/ 2147483646 w 209"/>
              <a:gd name="T61" fmla="*/ 2147483646 h 199"/>
              <a:gd name="T62" fmla="*/ 2147483646 w 209"/>
              <a:gd name="T63" fmla="*/ 2147483646 h 199"/>
              <a:gd name="T64" fmla="*/ 2147483646 w 209"/>
              <a:gd name="T65" fmla="*/ 2147483646 h 199"/>
              <a:gd name="T66" fmla="*/ 2147483646 w 209"/>
              <a:gd name="T67" fmla="*/ 2147483646 h 199"/>
              <a:gd name="T68" fmla="*/ 2147483646 w 209"/>
              <a:gd name="T69" fmla="*/ 2147483646 h 199"/>
              <a:gd name="T70" fmla="*/ 2147483646 w 209"/>
              <a:gd name="T71" fmla="*/ 2147483646 h 199"/>
              <a:gd name="T72" fmla="*/ 2147483646 w 209"/>
              <a:gd name="T73" fmla="*/ 2147483646 h 199"/>
              <a:gd name="T74" fmla="*/ 2147483646 w 209"/>
              <a:gd name="T75" fmla="*/ 2147483646 h 19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9"/>
              <a:gd name="T115" fmla="*/ 0 h 199"/>
              <a:gd name="T116" fmla="*/ 209 w 209"/>
              <a:gd name="T117" fmla="*/ 199 h 19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9" h="199">
                <a:moveTo>
                  <a:pt x="31" y="0"/>
                </a:moveTo>
                <a:lnTo>
                  <a:pt x="18" y="26"/>
                </a:lnTo>
                <a:lnTo>
                  <a:pt x="8" y="51"/>
                </a:lnTo>
                <a:lnTo>
                  <a:pt x="2" y="76"/>
                </a:lnTo>
                <a:lnTo>
                  <a:pt x="0" y="100"/>
                </a:lnTo>
                <a:lnTo>
                  <a:pt x="2" y="121"/>
                </a:lnTo>
                <a:lnTo>
                  <a:pt x="7" y="140"/>
                </a:lnTo>
                <a:lnTo>
                  <a:pt x="16" y="155"/>
                </a:lnTo>
                <a:lnTo>
                  <a:pt x="29" y="166"/>
                </a:lnTo>
                <a:lnTo>
                  <a:pt x="70" y="191"/>
                </a:lnTo>
                <a:lnTo>
                  <a:pt x="83" y="196"/>
                </a:lnTo>
                <a:lnTo>
                  <a:pt x="96" y="198"/>
                </a:lnTo>
                <a:lnTo>
                  <a:pt x="111" y="197"/>
                </a:lnTo>
                <a:lnTo>
                  <a:pt x="126" y="193"/>
                </a:lnTo>
                <a:lnTo>
                  <a:pt x="141" y="187"/>
                </a:lnTo>
                <a:lnTo>
                  <a:pt x="157" y="177"/>
                </a:lnTo>
                <a:lnTo>
                  <a:pt x="173" y="165"/>
                </a:lnTo>
                <a:lnTo>
                  <a:pt x="188" y="150"/>
                </a:lnTo>
                <a:lnTo>
                  <a:pt x="208" y="162"/>
                </a:lnTo>
                <a:lnTo>
                  <a:pt x="196" y="99"/>
                </a:lnTo>
                <a:lnTo>
                  <a:pt x="126" y="113"/>
                </a:lnTo>
                <a:lnTo>
                  <a:pt x="147" y="125"/>
                </a:lnTo>
                <a:lnTo>
                  <a:pt x="123" y="146"/>
                </a:lnTo>
                <a:lnTo>
                  <a:pt x="111" y="155"/>
                </a:lnTo>
                <a:lnTo>
                  <a:pt x="99" y="162"/>
                </a:lnTo>
                <a:lnTo>
                  <a:pt x="87" y="168"/>
                </a:lnTo>
                <a:lnTo>
                  <a:pt x="76" y="171"/>
                </a:lnTo>
                <a:lnTo>
                  <a:pt x="64" y="173"/>
                </a:lnTo>
                <a:lnTo>
                  <a:pt x="53" y="174"/>
                </a:lnTo>
                <a:lnTo>
                  <a:pt x="46" y="160"/>
                </a:lnTo>
                <a:lnTo>
                  <a:pt x="42" y="144"/>
                </a:lnTo>
                <a:lnTo>
                  <a:pt x="41" y="126"/>
                </a:lnTo>
                <a:lnTo>
                  <a:pt x="43" y="107"/>
                </a:lnTo>
                <a:lnTo>
                  <a:pt x="46" y="87"/>
                </a:lnTo>
                <a:lnTo>
                  <a:pt x="53" y="66"/>
                </a:lnTo>
                <a:lnTo>
                  <a:pt x="62" y="45"/>
                </a:lnTo>
                <a:lnTo>
                  <a:pt x="73" y="2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23580" name="Elipse 29"/>
          <p:cNvSpPr>
            <a:spLocks noChangeArrowheads="1"/>
          </p:cNvSpPr>
          <p:nvPr/>
        </p:nvSpPr>
        <p:spPr bwMode="auto">
          <a:xfrm>
            <a:off x="5995988" y="3698875"/>
            <a:ext cx="1590675" cy="1174750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1600" b="1" dirty="0">
                <a:latin typeface="Times New Roman" pitchFamily="18" charset="0"/>
              </a:rPr>
              <a:t>Ciclo Urea</a:t>
            </a:r>
          </a:p>
        </p:txBody>
      </p:sp>
      <p:sp>
        <p:nvSpPr>
          <p:cNvPr id="23581" name="Línea 30"/>
          <p:cNvSpPr>
            <a:spLocks noChangeShapeType="1"/>
          </p:cNvSpPr>
          <p:nvPr/>
        </p:nvSpPr>
        <p:spPr bwMode="auto">
          <a:xfrm>
            <a:off x="5772150" y="3703638"/>
            <a:ext cx="371486" cy="22542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82" name="Rectángulo 8"/>
          <p:cNvSpPr>
            <a:spLocks noChangeArrowheads="1"/>
          </p:cNvSpPr>
          <p:nvPr/>
        </p:nvSpPr>
        <p:spPr bwMode="auto">
          <a:xfrm>
            <a:off x="2195513" y="2538413"/>
            <a:ext cx="2071687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Ácidos Grasos</a:t>
            </a:r>
          </a:p>
        </p:txBody>
      </p:sp>
      <p:sp>
        <p:nvSpPr>
          <p:cNvPr id="23583" name="Rectángulo 8"/>
          <p:cNvSpPr>
            <a:spLocks noChangeArrowheads="1"/>
          </p:cNvSpPr>
          <p:nvPr/>
        </p:nvSpPr>
        <p:spPr bwMode="auto">
          <a:xfrm>
            <a:off x="2949575" y="3876675"/>
            <a:ext cx="1617663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Acetil-CoA</a:t>
            </a:r>
          </a:p>
        </p:txBody>
      </p:sp>
      <p:sp>
        <p:nvSpPr>
          <p:cNvPr id="15394" name="Forma libre 31"/>
          <p:cNvSpPr>
            <a:spLocks/>
          </p:cNvSpPr>
          <p:nvPr/>
        </p:nvSpPr>
        <p:spPr bwMode="auto">
          <a:xfrm>
            <a:off x="5003800" y="5157788"/>
            <a:ext cx="360363" cy="1370012"/>
          </a:xfrm>
          <a:custGeom>
            <a:avLst/>
            <a:gdLst>
              <a:gd name="T0" fmla="*/ 2147483646 w 241"/>
              <a:gd name="T1" fmla="*/ 0 h 673"/>
              <a:gd name="T2" fmla="*/ 2147483646 w 241"/>
              <a:gd name="T3" fmla="*/ 2147483646 h 673"/>
              <a:gd name="T4" fmla="*/ 2147483646 w 241"/>
              <a:gd name="T5" fmla="*/ 2147483646 h 673"/>
              <a:gd name="T6" fmla="*/ 2147483646 w 241"/>
              <a:gd name="T7" fmla="*/ 2147483646 h 673"/>
              <a:gd name="T8" fmla="*/ 2147483646 w 241"/>
              <a:gd name="T9" fmla="*/ 2147483646 h 673"/>
              <a:gd name="T10" fmla="*/ 2147483646 w 241"/>
              <a:gd name="T11" fmla="*/ 2147483646 h 673"/>
              <a:gd name="T12" fmla="*/ 2147483646 w 241"/>
              <a:gd name="T13" fmla="*/ 2147483646 h 673"/>
              <a:gd name="T14" fmla="*/ 2147483646 w 241"/>
              <a:gd name="T15" fmla="*/ 2147483646 h 673"/>
              <a:gd name="T16" fmla="*/ 2147483646 w 241"/>
              <a:gd name="T17" fmla="*/ 2147483646 h 673"/>
              <a:gd name="T18" fmla="*/ 2147483646 w 241"/>
              <a:gd name="T19" fmla="*/ 2147483646 h 673"/>
              <a:gd name="T20" fmla="*/ 2147483646 w 241"/>
              <a:gd name="T21" fmla="*/ 2147483646 h 673"/>
              <a:gd name="T22" fmla="*/ 2147483646 w 241"/>
              <a:gd name="T23" fmla="*/ 2147483646 h 673"/>
              <a:gd name="T24" fmla="*/ 2147483646 w 241"/>
              <a:gd name="T25" fmla="*/ 2147483646 h 673"/>
              <a:gd name="T26" fmla="*/ 2147483646 w 241"/>
              <a:gd name="T27" fmla="*/ 2147483646 h 673"/>
              <a:gd name="T28" fmla="*/ 2147483646 w 241"/>
              <a:gd name="T29" fmla="*/ 2147483646 h 673"/>
              <a:gd name="T30" fmla="*/ 2147483646 w 241"/>
              <a:gd name="T31" fmla="*/ 2147483646 h 673"/>
              <a:gd name="T32" fmla="*/ 2147483646 w 241"/>
              <a:gd name="T33" fmla="*/ 2147483646 h 673"/>
              <a:gd name="T34" fmla="*/ 0 w 241"/>
              <a:gd name="T35" fmla="*/ 2147483646 h 673"/>
              <a:gd name="T36" fmla="*/ 2147483646 w 241"/>
              <a:gd name="T37" fmla="*/ 2147483646 h 673"/>
              <a:gd name="T38" fmla="*/ 2147483646 w 241"/>
              <a:gd name="T39" fmla="*/ 2147483646 h 673"/>
              <a:gd name="T40" fmla="*/ 2147483646 w 241"/>
              <a:gd name="T41" fmla="*/ 2147483646 h 673"/>
              <a:gd name="T42" fmla="*/ 2147483646 w 241"/>
              <a:gd name="T43" fmla="*/ 2147483646 h 673"/>
              <a:gd name="T44" fmla="*/ 2147483646 w 241"/>
              <a:gd name="T45" fmla="*/ 2147483646 h 673"/>
              <a:gd name="T46" fmla="*/ 2147483646 w 241"/>
              <a:gd name="T47" fmla="*/ 2147483646 h 673"/>
              <a:gd name="T48" fmla="*/ 2147483646 w 241"/>
              <a:gd name="T49" fmla="*/ 2147483646 h 673"/>
              <a:gd name="T50" fmla="*/ 2147483646 w 241"/>
              <a:gd name="T51" fmla="*/ 2147483646 h 673"/>
              <a:gd name="T52" fmla="*/ 2147483646 w 241"/>
              <a:gd name="T53" fmla="*/ 2147483646 h 673"/>
              <a:gd name="T54" fmla="*/ 2147483646 w 241"/>
              <a:gd name="T55" fmla="*/ 2147483646 h 673"/>
              <a:gd name="T56" fmla="*/ 2147483646 w 241"/>
              <a:gd name="T57" fmla="*/ 2147483646 h 673"/>
              <a:gd name="T58" fmla="*/ 2147483646 w 241"/>
              <a:gd name="T59" fmla="*/ 2147483646 h 673"/>
              <a:gd name="T60" fmla="*/ 2147483646 w 241"/>
              <a:gd name="T61" fmla="*/ 2147483646 h 673"/>
              <a:gd name="T62" fmla="*/ 2147483646 w 241"/>
              <a:gd name="T63" fmla="*/ 2147483646 h 673"/>
              <a:gd name="T64" fmla="*/ 2147483646 w 241"/>
              <a:gd name="T65" fmla="*/ 2147483646 h 673"/>
              <a:gd name="T66" fmla="*/ 2147483646 w 241"/>
              <a:gd name="T67" fmla="*/ 2147483646 h 673"/>
              <a:gd name="T68" fmla="*/ 2147483646 w 241"/>
              <a:gd name="T69" fmla="*/ 2147483646 h 6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41"/>
              <a:gd name="T106" fmla="*/ 0 h 673"/>
              <a:gd name="T107" fmla="*/ 241 w 241"/>
              <a:gd name="T108" fmla="*/ 673 h 67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41" h="673">
                <a:moveTo>
                  <a:pt x="240" y="0"/>
                </a:moveTo>
                <a:lnTo>
                  <a:pt x="216" y="1"/>
                </a:lnTo>
                <a:lnTo>
                  <a:pt x="194" y="4"/>
                </a:lnTo>
                <a:lnTo>
                  <a:pt x="173" y="10"/>
                </a:lnTo>
                <a:lnTo>
                  <a:pt x="155" y="16"/>
                </a:lnTo>
                <a:lnTo>
                  <a:pt x="141" y="25"/>
                </a:lnTo>
                <a:lnTo>
                  <a:pt x="130" y="34"/>
                </a:lnTo>
                <a:lnTo>
                  <a:pt x="123" y="45"/>
                </a:lnTo>
                <a:lnTo>
                  <a:pt x="120" y="56"/>
                </a:lnTo>
                <a:lnTo>
                  <a:pt x="120" y="280"/>
                </a:lnTo>
                <a:lnTo>
                  <a:pt x="118" y="291"/>
                </a:lnTo>
                <a:lnTo>
                  <a:pt x="111" y="302"/>
                </a:lnTo>
                <a:lnTo>
                  <a:pt x="100" y="311"/>
                </a:lnTo>
                <a:lnTo>
                  <a:pt x="85" y="320"/>
                </a:lnTo>
                <a:lnTo>
                  <a:pt x="67" y="327"/>
                </a:lnTo>
                <a:lnTo>
                  <a:pt x="47" y="332"/>
                </a:lnTo>
                <a:lnTo>
                  <a:pt x="24" y="335"/>
                </a:lnTo>
                <a:lnTo>
                  <a:pt x="0" y="336"/>
                </a:lnTo>
                <a:lnTo>
                  <a:pt x="24" y="337"/>
                </a:lnTo>
                <a:lnTo>
                  <a:pt x="47" y="340"/>
                </a:lnTo>
                <a:lnTo>
                  <a:pt x="67" y="346"/>
                </a:lnTo>
                <a:lnTo>
                  <a:pt x="85" y="352"/>
                </a:lnTo>
                <a:lnTo>
                  <a:pt x="100" y="361"/>
                </a:lnTo>
                <a:lnTo>
                  <a:pt x="111" y="370"/>
                </a:lnTo>
                <a:lnTo>
                  <a:pt x="118" y="381"/>
                </a:lnTo>
                <a:lnTo>
                  <a:pt x="120" y="392"/>
                </a:lnTo>
                <a:lnTo>
                  <a:pt x="120" y="616"/>
                </a:lnTo>
                <a:lnTo>
                  <a:pt x="123" y="627"/>
                </a:lnTo>
                <a:lnTo>
                  <a:pt x="130" y="638"/>
                </a:lnTo>
                <a:lnTo>
                  <a:pt x="141" y="647"/>
                </a:lnTo>
                <a:lnTo>
                  <a:pt x="155" y="656"/>
                </a:lnTo>
                <a:lnTo>
                  <a:pt x="173" y="663"/>
                </a:lnTo>
                <a:lnTo>
                  <a:pt x="194" y="668"/>
                </a:lnTo>
                <a:lnTo>
                  <a:pt x="216" y="671"/>
                </a:lnTo>
                <a:lnTo>
                  <a:pt x="240" y="672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15395" name="Rectángulo 34"/>
          <p:cNvSpPr>
            <a:spLocks noChangeArrowheads="1"/>
          </p:cNvSpPr>
          <p:nvPr/>
        </p:nvSpPr>
        <p:spPr bwMode="auto">
          <a:xfrm>
            <a:off x="5795963" y="5838825"/>
            <a:ext cx="243840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2000" b="1" dirty="0">
                <a:solidFill>
                  <a:srgbClr val="0000CC"/>
                </a:solidFill>
                <a:latin typeface="Times New Roman" pitchFamily="18" charset="0"/>
              </a:rPr>
              <a:t>Vías que consumen energía (Biosíntesis</a:t>
            </a:r>
            <a:r>
              <a:rPr lang="es-ES_tradnl" altLang="es-AR" sz="2000" b="1" dirty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15396" name="Rectángulo 35"/>
          <p:cNvSpPr>
            <a:spLocks noChangeArrowheads="1"/>
          </p:cNvSpPr>
          <p:nvPr/>
        </p:nvSpPr>
        <p:spPr bwMode="auto">
          <a:xfrm>
            <a:off x="5772150" y="5130800"/>
            <a:ext cx="289560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2000" b="1" dirty="0">
                <a:solidFill>
                  <a:srgbClr val="FF0000"/>
                </a:solidFill>
                <a:latin typeface="Times New Roman" pitchFamily="18" charset="0"/>
              </a:rPr>
              <a:t>Procesos generadores de energía (Degradación)</a:t>
            </a:r>
          </a:p>
        </p:txBody>
      </p:sp>
      <p:sp>
        <p:nvSpPr>
          <p:cNvPr id="15397" name="Text Box 37"/>
          <p:cNvSpPr txBox="1">
            <a:spLocks noChangeArrowheads="1"/>
          </p:cNvSpPr>
          <p:nvPr/>
        </p:nvSpPr>
        <p:spPr bwMode="auto">
          <a:xfrm>
            <a:off x="5173663" y="5781675"/>
            <a:ext cx="8842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 dirty="0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5183188" y="5105400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 dirty="0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1801813" y="3179763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2928926" y="3032125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1" name="Text Box 38"/>
          <p:cNvSpPr txBox="1">
            <a:spLocks noChangeArrowheads="1"/>
          </p:cNvSpPr>
          <p:nvPr/>
        </p:nvSpPr>
        <p:spPr bwMode="auto">
          <a:xfrm>
            <a:off x="4048125" y="2938463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6615113" y="1752600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3" name="Text Box 37"/>
          <p:cNvSpPr txBox="1">
            <a:spLocks noChangeArrowheads="1"/>
          </p:cNvSpPr>
          <p:nvPr/>
        </p:nvSpPr>
        <p:spPr bwMode="auto">
          <a:xfrm>
            <a:off x="5000628" y="1719263"/>
            <a:ext cx="896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 dirty="0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4" name="Text Box 37"/>
          <p:cNvSpPr txBox="1">
            <a:spLocks noChangeArrowheads="1"/>
          </p:cNvSpPr>
          <p:nvPr/>
        </p:nvSpPr>
        <p:spPr bwMode="auto">
          <a:xfrm>
            <a:off x="3143240" y="1773238"/>
            <a:ext cx="895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 dirty="0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1142976" y="1846263"/>
            <a:ext cx="896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 dirty="0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285720" y="1790700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7" name="Text Box 38"/>
          <p:cNvSpPr txBox="1">
            <a:spLocks noChangeArrowheads="1"/>
          </p:cNvSpPr>
          <p:nvPr/>
        </p:nvSpPr>
        <p:spPr bwMode="auto">
          <a:xfrm>
            <a:off x="2285984" y="1773238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8" name="Text Box 38"/>
          <p:cNvSpPr txBox="1">
            <a:spLocks noChangeArrowheads="1"/>
          </p:cNvSpPr>
          <p:nvPr/>
        </p:nvSpPr>
        <p:spPr bwMode="auto">
          <a:xfrm>
            <a:off x="2006600" y="4383088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611188" y="563549"/>
            <a:ext cx="7769225" cy="507997"/>
          </a:xfrm>
          <a:prstGeom prst="rect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PAPEL REGULADOR DEL ATP</a:t>
            </a:r>
            <a:endParaRPr kumimoji="0" lang="es-ES_tradnl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Text Box 37"/>
          <p:cNvSpPr txBox="1">
            <a:spLocks noChangeArrowheads="1"/>
          </p:cNvSpPr>
          <p:nvPr/>
        </p:nvSpPr>
        <p:spPr bwMode="auto">
          <a:xfrm>
            <a:off x="125397" y="5072074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Transporte activo</a:t>
            </a:r>
            <a:endParaRPr lang="es-ES" sz="2000" b="1"/>
          </a:p>
        </p:txBody>
      </p:sp>
      <p:sp>
        <p:nvSpPr>
          <p:cNvPr id="51" name="Text Box 40"/>
          <p:cNvSpPr txBox="1">
            <a:spLocks noChangeArrowheads="1"/>
          </p:cNvSpPr>
          <p:nvPr/>
        </p:nvSpPr>
        <p:spPr bwMode="auto">
          <a:xfrm>
            <a:off x="120638" y="5643578"/>
            <a:ext cx="2808288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/>
              <a:t>Contracción Muscular</a:t>
            </a:r>
            <a:endParaRPr lang="es-ES" sz="2000" b="1" dirty="0"/>
          </a:p>
        </p:txBody>
      </p:sp>
      <p:sp>
        <p:nvSpPr>
          <p:cNvPr id="52" name="Text Box 40"/>
          <p:cNvSpPr txBox="1">
            <a:spLocks noChangeArrowheads="1"/>
          </p:cNvSpPr>
          <p:nvPr/>
        </p:nvSpPr>
        <p:spPr bwMode="auto">
          <a:xfrm>
            <a:off x="544515" y="6143644"/>
            <a:ext cx="1670031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 smtClean="0"/>
              <a:t>Biosíntesis</a:t>
            </a:r>
            <a:endParaRPr lang="es-ES" sz="2000" b="1" dirty="0"/>
          </a:p>
        </p:txBody>
      </p:sp>
      <p:sp>
        <p:nvSpPr>
          <p:cNvPr id="53" name="Line 36"/>
          <p:cNvSpPr>
            <a:spLocks noChangeShapeType="1"/>
          </p:cNvSpPr>
          <p:nvPr/>
        </p:nvSpPr>
        <p:spPr bwMode="auto">
          <a:xfrm flipH="1" flipV="1">
            <a:off x="2285984" y="5214950"/>
            <a:ext cx="1143008" cy="571504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4" name="Line 36"/>
          <p:cNvSpPr>
            <a:spLocks noChangeShapeType="1"/>
          </p:cNvSpPr>
          <p:nvPr/>
        </p:nvSpPr>
        <p:spPr bwMode="auto">
          <a:xfrm flipH="1" flipV="1">
            <a:off x="2786050" y="5929331"/>
            <a:ext cx="571504" cy="71438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5" name="Line 36"/>
          <p:cNvSpPr>
            <a:spLocks noChangeShapeType="1"/>
          </p:cNvSpPr>
          <p:nvPr/>
        </p:nvSpPr>
        <p:spPr bwMode="auto">
          <a:xfrm flipH="1">
            <a:off x="2214546" y="6215082"/>
            <a:ext cx="1143008" cy="214314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4" grpId="0" animBg="1"/>
      <p:bldP spid="15395" grpId="0"/>
      <p:bldP spid="15396" grpId="0"/>
      <p:bldP spid="15397" grpId="0"/>
      <p:bldP spid="1539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33537"/>
            <a:ext cx="8188273" cy="52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11188" y="563549"/>
            <a:ext cx="7769225" cy="507997"/>
          </a:xfrm>
          <a:prstGeom prst="rect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PAPEL REGULADOR DEL ATP</a:t>
            </a:r>
            <a:endParaRPr kumimoji="0" lang="es-ES_tradnl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92" y="260350"/>
            <a:ext cx="8675688" cy="15033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AR" sz="3200" b="1" dirty="0" smtClean="0">
                <a:solidFill>
                  <a:srgbClr val="0000CC"/>
                </a:solidFill>
                <a:latin typeface="Comic Sans MS" pitchFamily="66" charset="0"/>
              </a:rPr>
              <a:t>¿De qué manera el ATP actúa como regulador ? Ejemplifique en cada caso </a:t>
            </a:r>
            <a:endParaRPr lang="es-ES" sz="3200" b="1" dirty="0" smtClean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71688"/>
            <a:ext cx="8229600" cy="428627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AR" dirty="0" smtClean="0">
                <a:solidFill>
                  <a:srgbClr val="FF0000"/>
                </a:solidFill>
              </a:rPr>
              <a:t>Vía </a:t>
            </a:r>
            <a:r>
              <a:rPr lang="es-AR" dirty="0" err="1" smtClean="0">
                <a:solidFill>
                  <a:srgbClr val="FF0000"/>
                </a:solidFill>
              </a:rPr>
              <a:t>Glicolítica</a:t>
            </a:r>
            <a:endParaRPr lang="es-AR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s-AR" dirty="0" smtClean="0">
                <a:solidFill>
                  <a:srgbClr val="FF0000"/>
                </a:solidFill>
              </a:rPr>
              <a:t>Ciclo de </a:t>
            </a:r>
            <a:r>
              <a:rPr lang="es-AR" dirty="0" err="1" smtClean="0">
                <a:solidFill>
                  <a:srgbClr val="FF0000"/>
                </a:solidFill>
              </a:rPr>
              <a:t>Krebs</a:t>
            </a:r>
            <a:endParaRPr lang="es-AR" dirty="0" smtClean="0">
              <a:solidFill>
                <a:srgbClr val="FF0000"/>
              </a:solidFill>
            </a:endParaRPr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err="1" smtClean="0">
                <a:solidFill>
                  <a:srgbClr val="FF0000"/>
                </a:solidFill>
              </a:rPr>
              <a:t>Desaminación</a:t>
            </a:r>
            <a:r>
              <a:rPr lang="es-AR" dirty="0" smtClean="0">
                <a:solidFill>
                  <a:srgbClr val="FF0000"/>
                </a:solidFill>
              </a:rPr>
              <a:t> </a:t>
            </a:r>
            <a:r>
              <a:rPr lang="es-AR" dirty="0" err="1" smtClean="0">
                <a:solidFill>
                  <a:srgbClr val="FF0000"/>
                </a:solidFill>
              </a:rPr>
              <a:t>oxidativa</a:t>
            </a:r>
            <a:r>
              <a:rPr lang="es-AR" dirty="0" smtClean="0">
                <a:solidFill>
                  <a:srgbClr val="FF0000"/>
                </a:solidFill>
              </a:rPr>
              <a:t> de aminoácidos</a:t>
            </a:r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smtClean="0">
                <a:solidFill>
                  <a:srgbClr val="FF0000"/>
                </a:solidFill>
              </a:rPr>
              <a:t>Biosíntesis de nucleótidos </a:t>
            </a:r>
            <a:r>
              <a:rPr lang="es-AR" dirty="0" err="1" smtClean="0">
                <a:solidFill>
                  <a:srgbClr val="FF0000"/>
                </a:solidFill>
              </a:rPr>
              <a:t>púricos</a:t>
            </a:r>
            <a:endParaRPr lang="es-ES" dirty="0" smtClean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714744" y="1857364"/>
            <a:ext cx="4071966" cy="11339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AR" sz="2400" b="1" dirty="0" smtClean="0"/>
              <a:t>Inhibidor </a:t>
            </a:r>
            <a:r>
              <a:rPr lang="es-AR" sz="2400" b="1" dirty="0" err="1" smtClean="0"/>
              <a:t>alostérico</a:t>
            </a:r>
            <a:r>
              <a:rPr lang="es-AR" sz="2400" b="1" dirty="0" smtClean="0"/>
              <a:t> de enzimas reguladoras</a:t>
            </a:r>
            <a:endParaRPr lang="en-US" sz="2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714348" y="6221576"/>
            <a:ext cx="8143932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AR" sz="2000" b="1" dirty="0" smtClean="0"/>
              <a:t>Activador </a:t>
            </a:r>
            <a:r>
              <a:rPr lang="es-AR" sz="2000" b="1" dirty="0" err="1" smtClean="0"/>
              <a:t>alostérico</a:t>
            </a:r>
            <a:r>
              <a:rPr lang="es-AR" sz="2000" b="1" dirty="0" smtClean="0"/>
              <a:t> de la enzima que sintetiza  GTP</a:t>
            </a:r>
            <a:endParaRPr lang="en-US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142976" y="4071942"/>
            <a:ext cx="7643834" cy="14571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AR" sz="2400" b="1" dirty="0" smtClean="0"/>
              <a:t>Inhibidor </a:t>
            </a:r>
            <a:r>
              <a:rPr lang="es-AR" sz="2400" b="1" dirty="0" err="1" smtClean="0"/>
              <a:t>alostérico</a:t>
            </a:r>
            <a:r>
              <a:rPr lang="es-AR" sz="2400" b="1" dirty="0" smtClean="0"/>
              <a:t> de la enzima </a:t>
            </a:r>
          </a:p>
          <a:p>
            <a:pPr algn="ctr">
              <a:lnSpc>
                <a:spcPct val="200000"/>
              </a:lnSpc>
            </a:pPr>
            <a:r>
              <a:rPr lang="es-AR" sz="2400" b="1" dirty="0" err="1" smtClean="0"/>
              <a:t>Glutamato</a:t>
            </a:r>
            <a:r>
              <a:rPr lang="es-AR" sz="2400" b="1" dirty="0" smtClean="0"/>
              <a:t> deshidrogenasa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CuadroTexto"/>
          <p:cNvSpPr txBox="1">
            <a:spLocks noChangeArrowheads="1"/>
          </p:cNvSpPr>
          <p:nvPr/>
        </p:nvSpPr>
        <p:spPr bwMode="auto">
          <a:xfrm>
            <a:off x="2124075" y="836613"/>
            <a:ext cx="18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s-AR" altLang="es-AR" sz="1400">
              <a:latin typeface="Times New Roman" pitchFamily="18" charset="0"/>
            </a:endParaRPr>
          </a:p>
        </p:txBody>
      </p:sp>
      <p:sp>
        <p:nvSpPr>
          <p:cNvPr id="26628" name="6 CuadroTexto"/>
          <p:cNvSpPr txBox="1">
            <a:spLocks noChangeArrowheads="1"/>
          </p:cNvSpPr>
          <p:nvPr/>
        </p:nvSpPr>
        <p:spPr bwMode="auto">
          <a:xfrm>
            <a:off x="5346730" y="1164441"/>
            <a:ext cx="3511550" cy="42473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La GLICÓLISIS, la oxidación de PIRUVATO,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	el CICLO DE KREBS y 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	</a:t>
            </a:r>
            <a:r>
              <a:rPr lang="en-US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la </a:t>
            </a:r>
            <a:r>
              <a:rPr lang="el-GR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β</a:t>
            </a:r>
            <a:r>
              <a:rPr lang="en-US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-OXIDACION</a:t>
            </a: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s-MX" altLang="es-AR" sz="1800" b="1" dirty="0" err="1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Acidos</a:t>
            </a:r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Grasos </a:t>
            </a:r>
          </a:p>
          <a:p>
            <a:pPr marL="285750" indent="-285750" eaLnBrk="1" hangingPunct="1"/>
            <a:r>
              <a:rPr lang="es-MX" altLang="es-AR" sz="1800" b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s-MX" altLang="es-AR" sz="1800" b="1" i="1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suministran NADH y FADH</a:t>
            </a:r>
            <a:r>
              <a:rPr lang="es-MX" altLang="es-AR" sz="1800" b="1" i="1" baseline="-25000" dirty="0" smtClean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s-MX" altLang="es-AR" sz="1800" b="1" i="1" dirty="0" smtClean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i="1" u="sng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NADH Y FADH</a:t>
            </a:r>
            <a:r>
              <a:rPr lang="es-MX" altLang="es-AR" sz="1800" b="1" i="1" u="sng" baseline="-25000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transfieren su poder reductor a la </a:t>
            </a:r>
            <a:r>
              <a:rPr lang="es-MX" altLang="es-AR" sz="18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Cadena Respiratoria</a:t>
            </a:r>
            <a:r>
              <a:rPr lang="es-MX" altLang="es-AR" sz="1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para finalmente dar </a:t>
            </a:r>
            <a:r>
              <a:rPr lang="es-MX" altLang="es-AR" sz="18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ATP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por </a:t>
            </a:r>
            <a:r>
              <a:rPr lang="es-MX" altLang="es-AR" sz="1800" b="1" i="1" dirty="0" err="1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fosforilación</a:t>
            </a:r>
            <a:r>
              <a:rPr lang="es-MX" altLang="es-AR" sz="18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altLang="es-AR" sz="1800" b="1" i="1" dirty="0" err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oxidativa</a:t>
            </a:r>
            <a:endParaRPr lang="es-MX" altLang="es-AR" sz="1800" b="1" i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214942" y="142852"/>
            <a:ext cx="39244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Flujo del Poder Reductor </a:t>
            </a:r>
            <a:endParaRPr lang="es-ES_tradnl" altLang="es-AR" sz="24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es-ES_tradnl" altLang="es-AR" sz="2400" b="1" dirty="0" smtClean="0">
                <a:latin typeface="Arial" pitchFamily="34" charset="0"/>
                <a:cs typeface="Arial" pitchFamily="34" charset="0"/>
              </a:rPr>
              <a:t>para </a:t>
            </a:r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la síntesis de ATP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548724" y="214290"/>
            <a:ext cx="116615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</a:t>
            </a:r>
          </a:p>
          <a:p>
            <a:pPr algn="ctr"/>
            <a:r>
              <a:rPr lang="es-ES_tradnl" sz="1200" b="1" dirty="0" smtClean="0"/>
              <a:t>Producción de </a:t>
            </a:r>
          </a:p>
          <a:p>
            <a:pPr algn="ctr"/>
            <a:r>
              <a:rPr lang="es-ES_tradnl" sz="1200" b="1" dirty="0" err="1" smtClean="0"/>
              <a:t>Acetil-CoA</a:t>
            </a:r>
            <a:endParaRPr lang="es-AR" sz="12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500430" y="5143512"/>
            <a:ext cx="192882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III</a:t>
            </a:r>
          </a:p>
          <a:p>
            <a:pPr algn="ctr"/>
            <a:r>
              <a:rPr lang="es-ES_tradnl" sz="1200" b="1" dirty="0" smtClean="0"/>
              <a:t>Transporte de electrones y</a:t>
            </a:r>
          </a:p>
          <a:p>
            <a:pPr algn="ctr"/>
            <a:r>
              <a:rPr lang="es-ES_tradnl" sz="1200" b="1" dirty="0" err="1" smtClean="0"/>
              <a:t>Fosforilación</a:t>
            </a:r>
            <a:r>
              <a:rPr lang="es-ES_tradnl" sz="1200" b="1" dirty="0" smtClean="0"/>
              <a:t> </a:t>
            </a:r>
            <a:r>
              <a:rPr lang="es-ES_tradnl" sz="1200" b="1" dirty="0" err="1" smtClean="0"/>
              <a:t>Oxidativa</a:t>
            </a:r>
            <a:endParaRPr lang="es-AR" sz="12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419120" y="2571744"/>
            <a:ext cx="115288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200" b="1" dirty="0" smtClean="0">
                <a:solidFill>
                  <a:srgbClr val="C00000"/>
                </a:solidFill>
              </a:rPr>
              <a:t>Etapa II</a:t>
            </a:r>
          </a:p>
          <a:p>
            <a:pPr algn="ctr"/>
            <a:r>
              <a:rPr lang="es-ES_tradnl" sz="1200" b="1" dirty="0" err="1" smtClean="0"/>
              <a:t>Occidación</a:t>
            </a:r>
            <a:r>
              <a:rPr lang="es-ES_tradnl" sz="1200" b="1" dirty="0" smtClean="0"/>
              <a:t> de </a:t>
            </a:r>
          </a:p>
          <a:p>
            <a:pPr algn="ctr"/>
            <a:r>
              <a:rPr lang="es-ES_tradnl" sz="1200" b="1" dirty="0" err="1" smtClean="0"/>
              <a:t>Acetil-CoA</a:t>
            </a:r>
            <a:endParaRPr lang="es-AR" sz="12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0" y="71438"/>
            <a:ext cx="3460750" cy="67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>Regulación de Enzimas </a:t>
            </a:r>
            <a:r>
              <a:rPr lang="es-AR" dirty="0" err="1" smtClean="0"/>
              <a:t>Alostericas</a:t>
            </a:r>
            <a:r>
              <a:rPr lang="es-AR" dirty="0" smtClean="0"/>
              <a:t>:</a:t>
            </a:r>
            <a:endParaRPr lang="es-ES" dirty="0" smtClean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1500" y="1857375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Hidratos de Carbono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Lípidos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Aminoácidos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Nucleótidos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</p:txBody>
      </p:sp>
      <p:grpSp>
        <p:nvGrpSpPr>
          <p:cNvPr id="2" name="7 Grupo"/>
          <p:cNvGrpSpPr>
            <a:grpSpLocks/>
          </p:cNvGrpSpPr>
          <p:nvPr/>
        </p:nvGrpSpPr>
        <p:grpSpPr bwMode="auto">
          <a:xfrm>
            <a:off x="285720" y="285728"/>
            <a:ext cx="9144000" cy="10715700"/>
            <a:chOff x="581463" y="-4500309"/>
            <a:chExt cx="7858180" cy="10715391"/>
          </a:xfrm>
        </p:grpSpPr>
        <p:sp>
          <p:nvSpPr>
            <p:cNvPr id="4" name="3 CuadroTexto"/>
            <p:cNvSpPr txBox="1"/>
            <p:nvPr/>
          </p:nvSpPr>
          <p:spPr>
            <a:xfrm>
              <a:off x="581463" y="-4500309"/>
              <a:ext cx="7858180" cy="64294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VÍA GLICOLÍTICA: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Hexoquinasa</a:t>
              </a:r>
              <a:r>
                <a:rPr lang="es-PE" sz="22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       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Glucosa 6 P  y ATP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(+)Glucosa</a:t>
              </a:r>
            </a:p>
            <a:p>
              <a:pPr algn="just">
                <a:defRPr/>
              </a:pPr>
              <a:endParaRPr lang="es-PE" sz="2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Fosfofructoquinasa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AR" sz="2200" b="1" dirty="0">
                  <a:latin typeface="Arial" pitchFamily="34" charset="0"/>
                  <a:cs typeface="Arial" pitchFamily="34" charset="0"/>
                </a:rPr>
                <a:t>(-) ATP, NADH, Citrato y AG de </a:t>
              </a:r>
            </a:p>
            <a:p>
              <a:pPr>
                <a:defRPr/>
              </a:pPr>
              <a:r>
                <a:rPr lang="es-AR" sz="2200" b="1" dirty="0">
                  <a:latin typeface="Arial" pitchFamily="34" charset="0"/>
                  <a:cs typeface="Arial" pitchFamily="34" charset="0"/>
                </a:rPr>
                <a:t>                              cadena larga y  (+) ADP ó AMP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quinasa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(-) ATP    y  (+)  Fruc-1,6-bis-P  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dirty="0" smtClean="0">
                  <a:latin typeface="Arial" pitchFamily="34" charset="0"/>
                  <a:cs typeface="Arial" pitchFamily="34" charset="0"/>
                </a:rPr>
                <a:t>GLUCONEOGÉNESIS: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ES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carboxilasa</a:t>
              </a: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 </a:t>
              </a:r>
              <a:r>
                <a:rPr lang="es-MX" sz="2200" b="1" dirty="0" err="1">
                  <a:latin typeface="Arial" pitchFamily="34" charset="0"/>
                  <a:cs typeface="Arial" pitchFamily="34" charset="0"/>
                </a:rPr>
                <a:t>Acetil-CoA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Fructosa-1,6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bisfosfatasa</a:t>
              </a:r>
              <a:r>
                <a:rPr lang="es-ES" sz="2200" b="1" i="1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AMP y ADP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CICLO DE KREBS: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Citrato </a:t>
              </a: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Sintasa</a:t>
              </a:r>
              <a:endParaRPr lang="es-PE" sz="22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Isocitrato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Deshidrogenasa            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(-) ATP y NADH y (+) ADP</a:t>
              </a:r>
            </a:p>
            <a:p>
              <a:pPr algn="just">
                <a:defRPr/>
              </a:pP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alfa-</a:t>
              </a:r>
              <a:r>
                <a:rPr lang="es-PE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cetogltarato</a:t>
              </a: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deshidrogenasa</a:t>
              </a:r>
            </a:p>
          </p:txBody>
        </p:sp>
        <p:sp>
          <p:nvSpPr>
            <p:cNvPr id="25609" name="4 Cerrar llave"/>
            <p:cNvSpPr>
              <a:spLocks/>
            </p:cNvSpPr>
            <p:nvPr/>
          </p:nvSpPr>
          <p:spPr bwMode="auto">
            <a:xfrm>
              <a:off x="3929058" y="5072074"/>
              <a:ext cx="500066" cy="1143008"/>
            </a:xfrm>
            <a:prstGeom prst="rightBrace">
              <a:avLst>
                <a:gd name="adj1" fmla="val 8328"/>
                <a:gd name="adj2" fmla="val 51569"/>
              </a:avLst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s-PE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7 CuadroTexto"/>
          <p:cNvSpPr txBox="1"/>
          <p:nvPr/>
        </p:nvSpPr>
        <p:spPr>
          <a:xfrm rot="19395436">
            <a:off x="42124" y="2457147"/>
            <a:ext cx="8572560" cy="1077218"/>
          </a:xfrm>
          <a:prstGeom prst="rect">
            <a:avLst/>
          </a:prstGeom>
          <a:solidFill>
            <a:srgbClr val="E9FA4C"/>
          </a:solidFill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INDIQUE ENZIMAS REGULADORAS EN CADA UNO DE LOS METABOLISMOS:</a:t>
            </a:r>
            <a:endParaRPr lang="en-US" sz="32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214346" y="733246"/>
            <a:ext cx="9144000" cy="6124754"/>
          </a:xfrm>
          <a:prstGeom prst="rect">
            <a:avLst/>
          </a:prstGeom>
          <a:gradFill flip="none" rotWithShape="1">
            <a:gsLst>
              <a:gs pos="0">
                <a:srgbClr val="FFCCFF">
                  <a:shade val="30000"/>
                  <a:satMod val="115000"/>
                </a:srgbClr>
              </a:gs>
              <a:gs pos="50000">
                <a:srgbClr val="FFCCFF">
                  <a:shade val="67500"/>
                  <a:satMod val="115000"/>
                </a:srgbClr>
              </a:gs>
              <a:gs pos="100000">
                <a:srgbClr val="FFCC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LÍPIDOS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Acetil-CoA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carboxilasa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(+)</a:t>
            </a:r>
            <a:r>
              <a:rPr lang="es-ES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Citrato ; (-)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Palmitoil-CoA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dirty="0">
                <a:latin typeface="Arial" pitchFamily="34" charset="0"/>
                <a:cs typeface="Arial" pitchFamily="34" charset="0"/>
              </a:rPr>
              <a:t>                                                  (-) A.G.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poliinsaturados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AMINOÁCIDOS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Glutamato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deshidrogenasa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ATP y NADH</a:t>
            </a:r>
          </a:p>
          <a:p>
            <a:pPr algn="just"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NUCLEÓTIDOS PIRIMIDÍNICOS</a:t>
            </a:r>
          </a:p>
          <a:p>
            <a:pPr algn="just">
              <a:defRPr/>
            </a:pPr>
            <a:endParaRPr lang="es-PE" sz="2800" b="1" i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Aspartato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transcarbamilasa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CTP</a:t>
            </a:r>
          </a:p>
          <a:p>
            <a:pPr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174625"/>
            <a:ext cx="6459538" cy="639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469063" y="0"/>
            <a:ext cx="2481262" cy="1200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>
                <a:solidFill>
                  <a:srgbClr val="22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REGULACIÓN DEL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>
                <a:solidFill>
                  <a:srgbClr val="22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CICLO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>
                <a:solidFill>
                  <a:srgbClr val="22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 KREBS</a:t>
            </a:r>
            <a:endParaRPr lang="es-AR" sz="2400" b="1" dirty="0">
              <a:solidFill>
                <a:srgbClr val="22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4580" name="3 CuadroTexto"/>
          <p:cNvSpPr txBox="1">
            <a:spLocks noChangeArrowheads="1"/>
          </p:cNvSpPr>
          <p:nvPr/>
        </p:nvSpPr>
        <p:spPr bwMode="auto">
          <a:xfrm>
            <a:off x="225425" y="1000125"/>
            <a:ext cx="1730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s-AR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Piruvato</a:t>
            </a:r>
            <a:endParaRPr lang="es-AR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1" hangingPunct="1">
              <a:defRPr/>
            </a:pPr>
            <a:r>
              <a:rPr lang="es-AR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Deshidrogenasa</a:t>
            </a:r>
          </a:p>
        </p:txBody>
      </p:sp>
      <p:sp>
        <p:nvSpPr>
          <p:cNvPr id="24581" name="4 CuadroTexto"/>
          <p:cNvSpPr txBox="1">
            <a:spLocks noChangeArrowheads="1"/>
          </p:cNvSpPr>
          <p:nvPr/>
        </p:nvSpPr>
        <p:spPr bwMode="auto">
          <a:xfrm>
            <a:off x="3500438" y="4000500"/>
            <a:ext cx="982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AR" sz="2000" b="1" i="1">
                <a:solidFill>
                  <a:srgbClr val="220EB2"/>
                </a:solidFill>
              </a:rPr>
              <a:t>Ciclo</a:t>
            </a:r>
          </a:p>
          <a:p>
            <a:pPr algn="ctr"/>
            <a:r>
              <a:rPr lang="es-AR" sz="2000" b="1" i="1">
                <a:solidFill>
                  <a:srgbClr val="220EB2"/>
                </a:solidFill>
              </a:rPr>
              <a:t>de</a:t>
            </a:r>
          </a:p>
          <a:p>
            <a:pPr algn="ctr"/>
            <a:r>
              <a:rPr lang="es-AR" sz="2000" b="1" i="1">
                <a:solidFill>
                  <a:srgbClr val="220EB2"/>
                </a:solidFill>
              </a:rPr>
              <a:t> Krebs</a:t>
            </a:r>
          </a:p>
        </p:txBody>
      </p:sp>
      <p:sp>
        <p:nvSpPr>
          <p:cNvPr id="7" name="6 Abrir llave"/>
          <p:cNvSpPr/>
          <p:nvPr/>
        </p:nvSpPr>
        <p:spPr>
          <a:xfrm>
            <a:off x="2071688" y="285750"/>
            <a:ext cx="142875" cy="18573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5580063" y="1181100"/>
            <a:ext cx="3609975" cy="20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ENZIMAS REGULADORAS </a:t>
            </a:r>
          </a:p>
          <a:p>
            <a:pPr algn="r">
              <a:defRPr/>
            </a:pPr>
            <a:r>
              <a:rPr lang="es-E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del Ciclo de Krebs</a:t>
            </a:r>
          </a:p>
          <a:p>
            <a:pPr algn="r">
              <a:defRPr/>
            </a:pPr>
            <a:r>
              <a:rPr lang="es-ES" b="1" i="1" dirty="0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1) - Citrato </a:t>
            </a:r>
            <a:r>
              <a:rPr lang="es-ES" b="1" i="1" dirty="0" err="1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sintasa</a:t>
            </a:r>
            <a:endParaRPr lang="es-ES" b="1" i="1" dirty="0">
              <a:solidFill>
                <a:srgbClr val="220EB2"/>
              </a:solidFill>
              <a:latin typeface="Calibri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es-ES" b="1" i="1" dirty="0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2)- </a:t>
            </a:r>
            <a:r>
              <a:rPr lang="es-ES" b="1" i="1" dirty="0" err="1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Isocitrato</a:t>
            </a:r>
            <a:r>
              <a:rPr lang="es-ES" b="1" i="1" dirty="0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 deshidrogenasa</a:t>
            </a:r>
          </a:p>
          <a:p>
            <a:pPr algn="r">
              <a:defRPr/>
            </a:pPr>
            <a:r>
              <a:rPr lang="es-ES" b="1" i="1" dirty="0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3)- </a:t>
            </a:r>
            <a:r>
              <a:rPr lang="es-ES" b="1" i="1" dirty="0" err="1">
                <a:solidFill>
                  <a:srgbClr val="220EB2"/>
                </a:solidFill>
                <a:latin typeface="Symbol" pitchFamily="18" charset="2"/>
                <a:cs typeface="Arial" pitchFamily="34" charset="0"/>
              </a:rPr>
              <a:t>a</a:t>
            </a:r>
            <a:r>
              <a:rPr lang="es-ES" b="1" i="1" dirty="0" err="1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.Cetoglutarato</a:t>
            </a:r>
            <a:r>
              <a:rPr lang="es-ES" b="1" i="1" dirty="0">
                <a:solidFill>
                  <a:srgbClr val="220EB2"/>
                </a:solidFill>
                <a:latin typeface="Calibri" pitchFamily="34" charset="0"/>
                <a:cs typeface="Arial" pitchFamily="34" charset="0"/>
              </a:rPr>
              <a:t> deshidrogenasa</a:t>
            </a:r>
          </a:p>
          <a:p>
            <a:pPr algn="r">
              <a:defRPr/>
            </a:pPr>
            <a:endParaRPr lang="es-ES" b="1" i="1" dirty="0">
              <a:solidFill>
                <a:srgbClr val="22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algn="r">
              <a:defRPr/>
            </a:pPr>
            <a:endParaRPr lang="es-ES" b="1" i="1" dirty="0">
              <a:solidFill>
                <a:srgbClr val="22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4584" name="1 CuadroTexto"/>
          <p:cNvSpPr txBox="1">
            <a:spLocks noChangeArrowheads="1"/>
          </p:cNvSpPr>
          <p:nvPr/>
        </p:nvSpPr>
        <p:spPr bwMode="auto">
          <a:xfrm>
            <a:off x="4978400" y="5291138"/>
            <a:ext cx="31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220EB2"/>
                </a:solidFill>
              </a:rPr>
              <a:t>3</a:t>
            </a:r>
            <a:endParaRPr lang="es-AR" b="1">
              <a:solidFill>
                <a:srgbClr val="220EB2"/>
              </a:solidFill>
            </a:endParaRPr>
          </a:p>
        </p:txBody>
      </p:sp>
      <p:sp>
        <p:nvSpPr>
          <p:cNvPr id="24585" name="9 CuadroTexto"/>
          <p:cNvSpPr txBox="1">
            <a:spLocks noChangeArrowheads="1"/>
          </p:cNvSpPr>
          <p:nvPr/>
        </p:nvSpPr>
        <p:spPr bwMode="auto">
          <a:xfrm>
            <a:off x="5122863" y="4067175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220EB2"/>
                </a:solidFill>
              </a:rPr>
              <a:t>2</a:t>
            </a:r>
            <a:endParaRPr lang="es-AR" b="1">
              <a:solidFill>
                <a:srgbClr val="220EB2"/>
              </a:solidFill>
            </a:endParaRPr>
          </a:p>
        </p:txBody>
      </p:sp>
      <p:sp>
        <p:nvSpPr>
          <p:cNvPr id="24586" name="10 CuadroTexto"/>
          <p:cNvSpPr txBox="1">
            <a:spLocks noChangeArrowheads="1"/>
          </p:cNvSpPr>
          <p:nvPr/>
        </p:nvSpPr>
        <p:spPr bwMode="auto">
          <a:xfrm>
            <a:off x="3827463" y="3132138"/>
            <a:ext cx="31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220EB2"/>
                </a:solidFill>
              </a:rPr>
              <a:t>1</a:t>
            </a:r>
            <a:endParaRPr lang="es-AR" b="1">
              <a:solidFill>
                <a:srgbClr val="220EB2"/>
              </a:solidFill>
            </a:endParaRPr>
          </a:p>
        </p:txBody>
      </p:sp>
      <p:sp>
        <p:nvSpPr>
          <p:cNvPr id="24587" name="4 CuadroTexto"/>
          <p:cNvSpPr txBox="1">
            <a:spLocks noChangeArrowheads="1"/>
          </p:cNvSpPr>
          <p:nvPr/>
        </p:nvSpPr>
        <p:spPr bwMode="auto">
          <a:xfrm>
            <a:off x="6780213" y="2565400"/>
            <a:ext cx="1779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solidFill>
                  <a:srgbClr val="CE7674"/>
                </a:solidFill>
              </a:rPr>
              <a:t>, Citrato, ATP</a:t>
            </a:r>
            <a:endParaRPr lang="es-AR" sz="2000" b="1">
              <a:solidFill>
                <a:srgbClr val="CE7674"/>
              </a:solidFill>
            </a:endParaRPr>
          </a:p>
        </p:txBody>
      </p:sp>
      <p:sp>
        <p:nvSpPr>
          <p:cNvPr id="24588" name="4 CuadroTexto"/>
          <p:cNvSpPr txBox="1">
            <a:spLocks noChangeArrowheads="1"/>
          </p:cNvSpPr>
          <p:nvPr/>
        </p:nvSpPr>
        <p:spPr bwMode="auto">
          <a:xfrm>
            <a:off x="6011863" y="5876925"/>
            <a:ext cx="812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solidFill>
                  <a:srgbClr val="CE7674"/>
                </a:solidFill>
              </a:rPr>
              <a:t>, ATP</a:t>
            </a:r>
            <a:endParaRPr lang="es-AR" sz="2000" b="1">
              <a:solidFill>
                <a:srgbClr val="CE7674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0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428625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b="1" dirty="0" smtClean="0">
                <a:solidFill>
                  <a:srgbClr val="0000CC"/>
                </a:solidFill>
              </a:rPr>
              <a:t>Regulación Covalente</a:t>
            </a:r>
            <a:endParaRPr lang="es-ES" b="1" dirty="0" smtClean="0">
              <a:solidFill>
                <a:srgbClr val="0000CC"/>
              </a:solidFill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571625"/>
            <a:ext cx="7772400" cy="5286375"/>
          </a:xfrm>
        </p:spPr>
        <p:txBody>
          <a:bodyPr/>
          <a:lstStyle/>
          <a:p>
            <a:pPr eaLnBrk="1" hangingPunct="1"/>
            <a:r>
              <a:rPr lang="es-ES" smtClean="0"/>
              <a:t>Metabolismo de Hidratos de Carbono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Metabolismo de Lípidos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357188" y="1571625"/>
            <a:ext cx="8786812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PE" sz="2800" b="1" dirty="0"/>
              <a:t>METABOLISMO DE HIDRATOS DE CARBONO</a:t>
            </a:r>
          </a:p>
          <a:p>
            <a:pPr>
              <a:defRPr/>
            </a:pPr>
            <a:endParaRPr lang="es-PE" sz="2800" b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quinasa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por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Deshidrogenasa 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por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s-ES" sz="2800" b="1" i="1" dirty="0">
                <a:solidFill>
                  <a:srgbClr val="C00000"/>
                </a:solidFill>
              </a:rPr>
              <a:t/>
            </a:r>
            <a:br>
              <a:rPr lang="es-ES" sz="2800" b="1" i="1" dirty="0">
                <a:solidFill>
                  <a:srgbClr val="C00000"/>
                </a:solidFill>
              </a:rPr>
            </a:br>
            <a:r>
              <a:rPr lang="es-PE" sz="2800" b="1" i="1" dirty="0" smtClean="0"/>
              <a:t>Glucógeno </a:t>
            </a:r>
            <a:r>
              <a:rPr lang="es-PE" sz="2800" b="1" i="1" dirty="0" err="1" smtClean="0"/>
              <a:t>fosforilasa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por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i="1" dirty="0">
              <a:solidFill>
                <a:srgbClr val="0000FF"/>
              </a:solidFill>
            </a:endParaRPr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/>
              <a:t>Glucógeno </a:t>
            </a:r>
            <a:r>
              <a:rPr lang="es-PE" sz="2800" b="1" i="1" dirty="0" err="1" smtClean="0"/>
              <a:t>Sintasa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por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</p:txBody>
      </p:sp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500034" y="1714488"/>
            <a:ext cx="8501063" cy="440120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E" sz="2800" b="1" dirty="0"/>
              <a:t>METABOLISMO DE LIPIDOS</a:t>
            </a:r>
          </a:p>
          <a:p>
            <a:pPr algn="ctr"/>
            <a:endParaRPr lang="es-PE" sz="2800" b="1" dirty="0"/>
          </a:p>
          <a:p>
            <a:pPr algn="ctr"/>
            <a:endParaRPr lang="es-PE" sz="2800" b="1" dirty="0"/>
          </a:p>
          <a:p>
            <a:pPr algn="just"/>
            <a:r>
              <a:rPr lang="es-PE" sz="2800" b="1" dirty="0"/>
              <a:t>Lipasa Hormona </a:t>
            </a:r>
            <a:r>
              <a:rPr lang="es-PE" sz="2800" b="1" dirty="0" smtClean="0"/>
              <a:t>Sensible</a:t>
            </a:r>
            <a:r>
              <a:rPr lang="es-PE" sz="2800" b="1" i="1" dirty="0" smtClean="0">
                <a:solidFill>
                  <a:srgbClr val="C00000"/>
                </a:solidFill>
              </a:rPr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por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dirty="0" smtClean="0">
              <a:solidFill>
                <a:srgbClr val="0000FF"/>
              </a:solidFill>
            </a:endParaRPr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r>
              <a:rPr lang="es-PE" sz="2800" b="1" dirty="0" err="1"/>
              <a:t>acetil-CoA</a:t>
            </a:r>
            <a:r>
              <a:rPr lang="es-PE" sz="2800" b="1" dirty="0"/>
              <a:t> </a:t>
            </a:r>
            <a:r>
              <a:rPr lang="es-PE" sz="2800" b="1" dirty="0" err="1" smtClean="0"/>
              <a:t>Carboxilasa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por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ctr"/>
            <a:endParaRPr lang="es-P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0" y="3200400"/>
            <a:ext cx="2038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_tradnl" altLang="es-AR" sz="2800" b="1" i="1">
                <a:solidFill>
                  <a:srgbClr val="C00000"/>
                </a:solidFill>
                <a:latin typeface="Times New Roman" pitchFamily="18" charset="0"/>
              </a:rPr>
              <a:t>Catabolismo</a:t>
            </a:r>
            <a:endParaRPr lang="es-ES_tradnl" altLang="es-AR" sz="2800" b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7086600" y="3119438"/>
            <a:ext cx="195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_tradnl" altLang="es-AR" sz="2800" b="1" i="1">
                <a:solidFill>
                  <a:srgbClr val="00B0F0"/>
                </a:solidFill>
                <a:latin typeface="Times New Roman" pitchFamily="18" charset="0"/>
              </a:rPr>
              <a:t>Anabolismo</a:t>
            </a:r>
            <a:endParaRPr lang="es-ES_tradnl" altLang="es-AR" sz="2800" b="1">
              <a:solidFill>
                <a:srgbClr val="00B0F0"/>
              </a:solidFill>
              <a:latin typeface="Times New Roman" pitchFamily="18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051050" y="1341438"/>
            <a:ext cx="4092575" cy="4175125"/>
            <a:chOff x="1292" y="845"/>
            <a:chExt cx="2578" cy="2630"/>
          </a:xfrm>
        </p:grpSpPr>
        <p:sp>
          <p:nvSpPr>
            <p:cNvPr id="19469" name="Text Box 2"/>
            <p:cNvSpPr txBox="1">
              <a:spLocks noChangeArrowheads="1"/>
            </p:cNvSpPr>
            <p:nvPr/>
          </p:nvSpPr>
          <p:spPr bwMode="auto">
            <a:xfrm>
              <a:off x="1914" y="845"/>
              <a:ext cx="19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altLang="es-AR" sz="2400">
                  <a:solidFill>
                    <a:srgbClr val="660066"/>
                  </a:solidFill>
                  <a:latin typeface="Times New Roman" pitchFamily="18" charset="0"/>
                </a:rPr>
                <a:t>Estructuras complejas</a:t>
              </a:r>
            </a:p>
          </p:txBody>
        </p:sp>
        <p:sp>
          <p:nvSpPr>
            <p:cNvPr id="19470" name="Text Box 3"/>
            <p:cNvSpPr txBox="1">
              <a:spLocks noChangeArrowheads="1"/>
            </p:cNvSpPr>
            <p:nvPr/>
          </p:nvSpPr>
          <p:spPr bwMode="auto">
            <a:xfrm>
              <a:off x="1999" y="2976"/>
              <a:ext cx="17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altLang="es-AR" sz="2400" b="1">
                  <a:solidFill>
                    <a:srgbClr val="660066"/>
                  </a:solidFill>
                  <a:latin typeface="Times New Roman" pitchFamily="18" charset="0"/>
                </a:rPr>
                <a:t>Estructuras simples</a:t>
              </a:r>
            </a:p>
          </p:txBody>
        </p:sp>
        <p:sp>
          <p:nvSpPr>
            <p:cNvPr id="19471" name="Text Box 14"/>
            <p:cNvSpPr txBox="1">
              <a:spLocks noChangeArrowheads="1"/>
            </p:cNvSpPr>
            <p:nvPr/>
          </p:nvSpPr>
          <p:spPr bwMode="auto">
            <a:xfrm>
              <a:off x="2520" y="1800"/>
              <a:ext cx="81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s-ES_tradnl" altLang="es-AR">
                  <a:solidFill>
                    <a:srgbClr val="FF6600"/>
                  </a:solidFill>
                </a:rPr>
                <a:t>ENERGÍA</a:t>
              </a:r>
            </a:p>
            <a:p>
              <a:pPr eaLnBrk="0" hangingPunct="0"/>
              <a:r>
                <a:rPr lang="es-ES_tradnl" altLang="es-AR">
                  <a:solidFill>
                    <a:srgbClr val="FF6600"/>
                  </a:solidFill>
                </a:rPr>
                <a:t>QUÍMICA</a:t>
              </a:r>
            </a:p>
          </p:txBody>
        </p:sp>
        <p:sp>
          <p:nvSpPr>
            <p:cNvPr id="19472" name="AutoShape 21"/>
            <p:cNvSpPr>
              <a:spLocks noChangeArrowheads="1"/>
            </p:cNvSpPr>
            <p:nvPr/>
          </p:nvSpPr>
          <p:spPr bwMode="auto">
            <a:xfrm rot="-198424">
              <a:off x="1292" y="980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 altLang="es-AR"/>
            </a:p>
          </p:txBody>
        </p:sp>
        <p:sp>
          <p:nvSpPr>
            <p:cNvPr id="19473" name="Text Box 23"/>
            <p:cNvSpPr txBox="1">
              <a:spLocks noChangeArrowheads="1"/>
            </p:cNvSpPr>
            <p:nvPr/>
          </p:nvSpPr>
          <p:spPr bwMode="auto">
            <a:xfrm rot="-5400000">
              <a:off x="884" y="1927"/>
              <a:ext cx="133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altLang="es-AR" sz="2000" b="1">
                  <a:solidFill>
                    <a:srgbClr val="C00000"/>
                  </a:solidFill>
                </a:rPr>
                <a:t>DEGRADACIÓN</a:t>
              </a:r>
            </a:p>
          </p:txBody>
        </p:sp>
        <p:sp>
          <p:nvSpPr>
            <p:cNvPr id="19474" name="AutoShape 25"/>
            <p:cNvSpPr>
              <a:spLocks noChangeArrowheads="1"/>
            </p:cNvSpPr>
            <p:nvPr/>
          </p:nvSpPr>
          <p:spPr bwMode="auto">
            <a:xfrm>
              <a:off x="1746" y="1979"/>
              <a:ext cx="816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076825" y="1123950"/>
            <a:ext cx="1943100" cy="3960813"/>
            <a:chOff x="3198" y="708"/>
            <a:chExt cx="1224" cy="2495"/>
          </a:xfrm>
        </p:grpSpPr>
        <p:sp>
          <p:nvSpPr>
            <p:cNvPr id="19466" name="AutoShape 22"/>
            <p:cNvSpPr>
              <a:spLocks noChangeArrowheads="1"/>
            </p:cNvSpPr>
            <p:nvPr/>
          </p:nvSpPr>
          <p:spPr bwMode="auto">
            <a:xfrm rot="10800000">
              <a:off x="3787" y="708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 altLang="es-AR"/>
            </a:p>
          </p:txBody>
        </p:sp>
        <p:sp>
          <p:nvSpPr>
            <p:cNvPr id="19467" name="Text Box 24"/>
            <p:cNvSpPr txBox="1">
              <a:spLocks noChangeArrowheads="1"/>
            </p:cNvSpPr>
            <p:nvPr/>
          </p:nvSpPr>
          <p:spPr bwMode="auto">
            <a:xfrm rot="-5400000">
              <a:off x="3579" y="2049"/>
              <a:ext cx="114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altLang="es-AR" sz="2000" b="1">
                  <a:solidFill>
                    <a:srgbClr val="00B0F0"/>
                  </a:solidFill>
                </a:rPr>
                <a:t>BIOSÍNTESIS</a:t>
              </a:r>
            </a:p>
          </p:txBody>
        </p:sp>
        <p:sp>
          <p:nvSpPr>
            <p:cNvPr id="19468" name="AutoShape 26"/>
            <p:cNvSpPr>
              <a:spLocks noChangeArrowheads="1"/>
            </p:cNvSpPr>
            <p:nvPr/>
          </p:nvSpPr>
          <p:spPr bwMode="auto">
            <a:xfrm>
              <a:off x="3198" y="1979"/>
              <a:ext cx="816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</p:grpSp>
      <p:sp>
        <p:nvSpPr>
          <p:cNvPr id="19462" name="3 CuadroTexto"/>
          <p:cNvSpPr txBox="1">
            <a:spLocks noChangeArrowheads="1"/>
          </p:cNvSpPr>
          <p:nvPr/>
        </p:nvSpPr>
        <p:spPr bwMode="auto">
          <a:xfrm>
            <a:off x="142844" y="642938"/>
            <a:ext cx="89747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AR" altLang="es-AR" sz="2400" b="1" dirty="0">
                <a:solidFill>
                  <a:srgbClr val="FF0000"/>
                </a:solidFill>
              </a:rPr>
              <a:t>Conjunto de reacciones químicas que se llevan a cabo en las células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0" y="0"/>
            <a:ext cx="9144000" cy="6746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es-A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/>
                <a:cs typeface="Times New Roman"/>
              </a:rPr>
              <a:t>METABOLISMO</a:t>
            </a:r>
          </a:p>
        </p:txBody>
      </p:sp>
      <p:sp>
        <p:nvSpPr>
          <p:cNvPr id="19464" name="17 CuadroTexto"/>
          <p:cNvSpPr txBox="1">
            <a:spLocks noChangeArrowheads="1"/>
          </p:cNvSpPr>
          <p:nvPr/>
        </p:nvSpPr>
        <p:spPr bwMode="auto">
          <a:xfrm>
            <a:off x="785813" y="5903913"/>
            <a:ext cx="7643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1400" b="1"/>
              <a:t>(Anabolismo: del griego </a:t>
            </a:r>
            <a:r>
              <a:rPr lang="es-ES_tradnl" sz="1400" b="1" i="1"/>
              <a:t>ana </a:t>
            </a:r>
            <a:r>
              <a:rPr lang="es-ES_tradnl" sz="1400" b="1"/>
              <a:t>“hacia arriba” y </a:t>
            </a:r>
            <a:r>
              <a:rPr lang="es-ES_tradnl" sz="1400" b="1" i="1"/>
              <a:t>ballein </a:t>
            </a:r>
            <a:r>
              <a:rPr lang="es-ES_tradnl" sz="1400" b="1"/>
              <a:t>“lanzar”)</a:t>
            </a:r>
          </a:p>
          <a:p>
            <a:pPr algn="ctr"/>
            <a:r>
              <a:rPr lang="es-ES_tradnl" sz="1400" b="1"/>
              <a:t>(Catabolismo: del griego </a:t>
            </a:r>
            <a:r>
              <a:rPr lang="es-ES_tradnl" sz="1400" b="1" i="1"/>
              <a:t>kata </a:t>
            </a:r>
            <a:r>
              <a:rPr lang="es-ES_tradnl" sz="1400" b="1"/>
              <a:t>“hacia abajo” y </a:t>
            </a:r>
            <a:r>
              <a:rPr lang="es-ES_tradnl" sz="1400" b="1" i="1"/>
              <a:t>ballein </a:t>
            </a:r>
            <a:r>
              <a:rPr lang="es-ES_tradnl" sz="1400" b="1"/>
              <a:t>“lanzar”)</a:t>
            </a:r>
          </a:p>
          <a:p>
            <a:pPr algn="ctr"/>
            <a:endParaRPr lang="es-ES_tradnl" sz="1400" b="1"/>
          </a:p>
          <a:p>
            <a:pPr algn="ctr"/>
            <a:endParaRPr lang="es-AR" sz="1400"/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1125538" y="5715000"/>
            <a:ext cx="666115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/>
              <a:t>                                                                                                     </a:t>
            </a:r>
          </a:p>
          <a:p>
            <a:endParaRPr lang="es-ES_tradnl"/>
          </a:p>
          <a:p>
            <a:endParaRPr lang="es-AR"/>
          </a:p>
        </p:txBody>
      </p:sp>
      <p:sp>
        <p:nvSpPr>
          <p:cNvPr id="20" name="19 CuadroTexto"/>
          <p:cNvSpPr txBox="1"/>
          <p:nvPr/>
        </p:nvSpPr>
        <p:spPr>
          <a:xfrm>
            <a:off x="7042143" y="0"/>
            <a:ext cx="2101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4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>
              <a:latin typeface="Calibri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>
              <a:latin typeface="Calibri" pitchFamily="34" charset="0"/>
            </a:endParaRP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63" y="431787"/>
            <a:ext cx="8226425" cy="1139825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COMPLEJO </a:t>
            </a:r>
            <a:r>
              <a:rPr lang="es-ES" sz="31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PIRUVATO DESHIDROGENASA</a:t>
            </a:r>
            <a: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-REGULACIÓN- </a:t>
            </a:r>
            <a:r>
              <a:rPr lang="es-ES" sz="3200" dirty="0" smtClean="0"/>
              <a:t/>
            </a:r>
            <a:br>
              <a:rPr lang="es-ES" sz="3200" dirty="0" smtClean="0"/>
            </a:br>
            <a:endParaRPr lang="es-ES" sz="3200" dirty="0" smtClean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27463" cy="4525963"/>
          </a:xfrm>
          <a:solidFill>
            <a:srgbClr val="DDDDDD"/>
          </a:solidFill>
          <a:ln w="12700">
            <a:solidFill>
              <a:srgbClr val="0033CC"/>
            </a:solidFill>
          </a:ln>
        </p:spPr>
        <p:txBody>
          <a:bodyPr lIns="90488" tIns="44450" rIns="90488" bIns="44450"/>
          <a:lstStyle/>
          <a:p>
            <a:pPr eaLnBrk="1" hangingPunct="1">
              <a:buFontTx/>
              <a:buNone/>
            </a:pPr>
            <a:endParaRPr lang="es-ES" sz="2800" b="1" smtClean="0"/>
          </a:p>
          <a:p>
            <a:pPr eaLnBrk="1" hangingPunct="1"/>
            <a:r>
              <a:rPr lang="es-ES" sz="2800" b="1" smtClean="0">
                <a:solidFill>
                  <a:srgbClr val="C00000"/>
                </a:solidFill>
              </a:rPr>
              <a:t>REGULACION                            ALOSTERICA</a:t>
            </a:r>
          </a:p>
          <a:p>
            <a:pPr eaLnBrk="1" hangingPunct="1">
              <a:buFontTx/>
              <a:buNone/>
            </a:pPr>
            <a:endParaRPr lang="es-ES" sz="2800" b="1" smtClean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</a:pPr>
            <a:endParaRPr lang="es-ES" sz="2800" b="1" smtClean="0">
              <a:solidFill>
                <a:srgbClr val="C00000"/>
              </a:solidFill>
            </a:endParaRPr>
          </a:p>
          <a:p>
            <a:pPr eaLnBrk="1" hangingPunct="1"/>
            <a:r>
              <a:rPr lang="es-ES" sz="2800" b="1" smtClean="0">
                <a:solidFill>
                  <a:srgbClr val="C00000"/>
                </a:solidFill>
              </a:rPr>
              <a:t>MODIFICACION                   COVALENTE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867400" y="1773238"/>
            <a:ext cx="2243138" cy="454025"/>
          </a:xfrm>
          <a:prstGeom prst="rect">
            <a:avLst/>
          </a:prstGeom>
          <a:solidFill>
            <a:srgbClr val="F2B6C0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latin typeface="Calibri" pitchFamily="34" charset="0"/>
              </a:rPr>
              <a:t>Acetil-CoA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5940425" y="2428875"/>
            <a:ext cx="2243138" cy="454025"/>
          </a:xfrm>
          <a:prstGeom prst="rect">
            <a:avLst/>
          </a:prstGeom>
          <a:solidFill>
            <a:srgbClr val="F2B6C0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latin typeface="Calibri" pitchFamily="34" charset="0"/>
              </a:rPr>
              <a:t>NADH</a:t>
            </a:r>
          </a:p>
        </p:txBody>
      </p:sp>
      <p:sp>
        <p:nvSpPr>
          <p:cNvPr id="9224" name="Freeform 8"/>
          <p:cNvSpPr>
            <a:spLocks/>
          </p:cNvSpPr>
          <p:nvPr/>
        </p:nvSpPr>
        <p:spPr bwMode="auto">
          <a:xfrm>
            <a:off x="5364163" y="1700213"/>
            <a:ext cx="217487" cy="1873250"/>
          </a:xfrm>
          <a:custGeom>
            <a:avLst/>
            <a:gdLst>
              <a:gd name="T0" fmla="*/ 2147483647 w 137"/>
              <a:gd name="T1" fmla="*/ 0 h 1180"/>
              <a:gd name="T2" fmla="*/ 2147483647 w 137"/>
              <a:gd name="T3" fmla="*/ 2147483647 h 1180"/>
              <a:gd name="T4" fmla="*/ 2147483647 w 137"/>
              <a:gd name="T5" fmla="*/ 2147483647 h 1180"/>
              <a:gd name="T6" fmla="*/ 2147483647 w 137"/>
              <a:gd name="T7" fmla="*/ 2147483647 h 1180"/>
              <a:gd name="T8" fmla="*/ 2147483647 w 137"/>
              <a:gd name="T9" fmla="*/ 2147483647 h 1180"/>
              <a:gd name="T10" fmla="*/ 2147483647 w 137"/>
              <a:gd name="T11" fmla="*/ 2147483647 h 1180"/>
              <a:gd name="T12" fmla="*/ 2147483647 w 137"/>
              <a:gd name="T13" fmla="*/ 2147483647 h 1180"/>
              <a:gd name="T14" fmla="*/ 2147483647 w 137"/>
              <a:gd name="T15" fmla="*/ 2147483647 h 1180"/>
              <a:gd name="T16" fmla="*/ 2147483647 w 137"/>
              <a:gd name="T17" fmla="*/ 2147483647 h 1180"/>
              <a:gd name="T18" fmla="*/ 2147483647 w 137"/>
              <a:gd name="T19" fmla="*/ 2147483647 h 1180"/>
              <a:gd name="T20" fmla="*/ 2147483647 w 137"/>
              <a:gd name="T21" fmla="*/ 2147483647 h 1180"/>
              <a:gd name="T22" fmla="*/ 2147483647 w 137"/>
              <a:gd name="T23" fmla="*/ 2147483647 h 1180"/>
              <a:gd name="T24" fmla="*/ 2147483647 w 137"/>
              <a:gd name="T25" fmla="*/ 2147483647 h 1180"/>
              <a:gd name="T26" fmla="*/ 2147483647 w 137"/>
              <a:gd name="T27" fmla="*/ 2147483647 h 1180"/>
              <a:gd name="T28" fmla="*/ 2147483647 w 137"/>
              <a:gd name="T29" fmla="*/ 2147483647 h 1180"/>
              <a:gd name="T30" fmla="*/ 2147483647 w 137"/>
              <a:gd name="T31" fmla="*/ 2147483647 h 1180"/>
              <a:gd name="T32" fmla="*/ 0 w 137"/>
              <a:gd name="T33" fmla="*/ 2147483647 h 1180"/>
              <a:gd name="T34" fmla="*/ 2147483647 w 137"/>
              <a:gd name="T35" fmla="*/ 2147483647 h 1180"/>
              <a:gd name="T36" fmla="*/ 2147483647 w 137"/>
              <a:gd name="T37" fmla="*/ 2147483647 h 1180"/>
              <a:gd name="T38" fmla="*/ 2147483647 w 137"/>
              <a:gd name="T39" fmla="*/ 2147483647 h 1180"/>
              <a:gd name="T40" fmla="*/ 2147483647 w 137"/>
              <a:gd name="T41" fmla="*/ 2147483647 h 1180"/>
              <a:gd name="T42" fmla="*/ 2147483647 w 137"/>
              <a:gd name="T43" fmla="*/ 2147483647 h 1180"/>
              <a:gd name="T44" fmla="*/ 2147483647 w 137"/>
              <a:gd name="T45" fmla="*/ 2147483647 h 1180"/>
              <a:gd name="T46" fmla="*/ 2147483647 w 137"/>
              <a:gd name="T47" fmla="*/ 2147483647 h 1180"/>
              <a:gd name="T48" fmla="*/ 2147483647 w 137"/>
              <a:gd name="T49" fmla="*/ 2147483647 h 1180"/>
              <a:gd name="T50" fmla="*/ 2147483647 w 137"/>
              <a:gd name="T51" fmla="*/ 2147483647 h 1180"/>
              <a:gd name="T52" fmla="*/ 2147483647 w 137"/>
              <a:gd name="T53" fmla="*/ 2147483647 h 1180"/>
              <a:gd name="T54" fmla="*/ 2147483647 w 137"/>
              <a:gd name="T55" fmla="*/ 2147483647 h 1180"/>
              <a:gd name="T56" fmla="*/ 2147483647 w 137"/>
              <a:gd name="T57" fmla="*/ 2147483647 h 1180"/>
              <a:gd name="T58" fmla="*/ 2147483647 w 137"/>
              <a:gd name="T59" fmla="*/ 2147483647 h 1180"/>
              <a:gd name="T60" fmla="*/ 2147483647 w 137"/>
              <a:gd name="T61" fmla="*/ 2147483647 h 1180"/>
              <a:gd name="T62" fmla="*/ 2147483647 w 137"/>
              <a:gd name="T63" fmla="*/ 2147483647 h 1180"/>
              <a:gd name="T64" fmla="*/ 2147483647 w 137"/>
              <a:gd name="T65" fmla="*/ 2147483647 h 11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7"/>
              <a:gd name="T100" fmla="*/ 0 h 1180"/>
              <a:gd name="T101" fmla="*/ 137 w 137"/>
              <a:gd name="T102" fmla="*/ 1180 h 118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7" h="1180">
                <a:moveTo>
                  <a:pt x="136" y="0"/>
                </a:moveTo>
                <a:lnTo>
                  <a:pt x="129" y="0"/>
                </a:lnTo>
                <a:lnTo>
                  <a:pt x="122" y="2"/>
                </a:lnTo>
                <a:lnTo>
                  <a:pt x="116" y="4"/>
                </a:lnTo>
                <a:lnTo>
                  <a:pt x="109" y="8"/>
                </a:lnTo>
                <a:lnTo>
                  <a:pt x="103" y="11"/>
                </a:lnTo>
                <a:lnTo>
                  <a:pt x="98" y="17"/>
                </a:lnTo>
                <a:lnTo>
                  <a:pt x="93" y="23"/>
                </a:lnTo>
                <a:lnTo>
                  <a:pt x="88" y="28"/>
                </a:lnTo>
                <a:lnTo>
                  <a:pt x="83" y="36"/>
                </a:lnTo>
                <a:lnTo>
                  <a:pt x="80" y="43"/>
                </a:lnTo>
                <a:lnTo>
                  <a:pt x="76" y="51"/>
                </a:lnTo>
                <a:lnTo>
                  <a:pt x="73" y="60"/>
                </a:lnTo>
                <a:lnTo>
                  <a:pt x="71" y="68"/>
                </a:lnTo>
                <a:lnTo>
                  <a:pt x="69" y="77"/>
                </a:lnTo>
                <a:lnTo>
                  <a:pt x="68" y="89"/>
                </a:lnTo>
                <a:lnTo>
                  <a:pt x="68" y="98"/>
                </a:lnTo>
                <a:lnTo>
                  <a:pt x="68" y="491"/>
                </a:lnTo>
                <a:lnTo>
                  <a:pt x="68" y="501"/>
                </a:lnTo>
                <a:lnTo>
                  <a:pt x="67" y="512"/>
                </a:lnTo>
                <a:lnTo>
                  <a:pt x="65" y="522"/>
                </a:lnTo>
                <a:lnTo>
                  <a:pt x="63" y="529"/>
                </a:lnTo>
                <a:lnTo>
                  <a:pt x="60" y="539"/>
                </a:lnTo>
                <a:lnTo>
                  <a:pt x="57" y="546"/>
                </a:lnTo>
                <a:lnTo>
                  <a:pt x="53" y="554"/>
                </a:lnTo>
                <a:lnTo>
                  <a:pt x="48" y="561"/>
                </a:lnTo>
                <a:lnTo>
                  <a:pt x="43" y="567"/>
                </a:lnTo>
                <a:lnTo>
                  <a:pt x="38" y="573"/>
                </a:lnTo>
                <a:lnTo>
                  <a:pt x="33" y="578"/>
                </a:lnTo>
                <a:lnTo>
                  <a:pt x="27" y="582"/>
                </a:lnTo>
                <a:lnTo>
                  <a:pt x="20" y="586"/>
                </a:lnTo>
                <a:lnTo>
                  <a:pt x="14" y="588"/>
                </a:lnTo>
                <a:lnTo>
                  <a:pt x="7" y="590"/>
                </a:lnTo>
                <a:lnTo>
                  <a:pt x="0" y="590"/>
                </a:lnTo>
                <a:lnTo>
                  <a:pt x="7" y="590"/>
                </a:lnTo>
                <a:lnTo>
                  <a:pt x="14" y="591"/>
                </a:lnTo>
                <a:lnTo>
                  <a:pt x="20" y="593"/>
                </a:lnTo>
                <a:lnTo>
                  <a:pt x="27" y="597"/>
                </a:lnTo>
                <a:lnTo>
                  <a:pt x="33" y="601"/>
                </a:lnTo>
                <a:lnTo>
                  <a:pt x="38" y="607"/>
                </a:lnTo>
                <a:lnTo>
                  <a:pt x="43" y="612"/>
                </a:lnTo>
                <a:lnTo>
                  <a:pt x="48" y="620"/>
                </a:lnTo>
                <a:lnTo>
                  <a:pt x="53" y="625"/>
                </a:lnTo>
                <a:lnTo>
                  <a:pt x="57" y="633"/>
                </a:lnTo>
                <a:lnTo>
                  <a:pt x="60" y="642"/>
                </a:lnTo>
                <a:lnTo>
                  <a:pt x="63" y="650"/>
                </a:lnTo>
                <a:lnTo>
                  <a:pt x="65" y="659"/>
                </a:lnTo>
                <a:lnTo>
                  <a:pt x="67" y="669"/>
                </a:lnTo>
                <a:lnTo>
                  <a:pt x="68" y="678"/>
                </a:lnTo>
                <a:lnTo>
                  <a:pt x="68" y="688"/>
                </a:lnTo>
                <a:lnTo>
                  <a:pt x="68" y="1083"/>
                </a:lnTo>
                <a:lnTo>
                  <a:pt x="68" y="1092"/>
                </a:lnTo>
                <a:lnTo>
                  <a:pt x="69" y="1102"/>
                </a:lnTo>
                <a:lnTo>
                  <a:pt x="71" y="1111"/>
                </a:lnTo>
                <a:lnTo>
                  <a:pt x="73" y="1121"/>
                </a:lnTo>
                <a:lnTo>
                  <a:pt x="76" y="1128"/>
                </a:lnTo>
                <a:lnTo>
                  <a:pt x="80" y="1136"/>
                </a:lnTo>
                <a:lnTo>
                  <a:pt x="83" y="1143"/>
                </a:lnTo>
                <a:lnTo>
                  <a:pt x="88" y="1151"/>
                </a:lnTo>
                <a:lnTo>
                  <a:pt x="93" y="1156"/>
                </a:lnTo>
                <a:lnTo>
                  <a:pt x="98" y="1162"/>
                </a:lnTo>
                <a:lnTo>
                  <a:pt x="103" y="1168"/>
                </a:lnTo>
                <a:lnTo>
                  <a:pt x="109" y="1172"/>
                </a:lnTo>
                <a:lnTo>
                  <a:pt x="116" y="1175"/>
                </a:lnTo>
                <a:lnTo>
                  <a:pt x="122" y="1177"/>
                </a:lnTo>
                <a:lnTo>
                  <a:pt x="129" y="1179"/>
                </a:lnTo>
                <a:lnTo>
                  <a:pt x="136" y="1179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4429125" y="2206625"/>
            <a:ext cx="717550" cy="500063"/>
          </a:xfrm>
          <a:prstGeom prst="ellipse">
            <a:avLst/>
          </a:prstGeom>
          <a:solidFill>
            <a:srgbClr val="DC425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s-ES" sz="3200">
                <a:latin typeface="Calibri" pitchFamily="34" charset="0"/>
              </a:rPr>
              <a:t>-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724525" y="4005263"/>
            <a:ext cx="2889250" cy="457200"/>
          </a:xfrm>
          <a:prstGeom prst="rect">
            <a:avLst/>
          </a:prstGeom>
          <a:solidFill>
            <a:srgbClr val="F2B6C0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latin typeface="Calibri" pitchFamily="34" charset="0"/>
              </a:rPr>
              <a:t>FOSFORILACION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543550" y="5013325"/>
            <a:ext cx="3609975" cy="454025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latin typeface="Calibri" pitchFamily="34" charset="0"/>
              </a:rPr>
              <a:t>DESFOSFORILACION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4354513" y="4149725"/>
            <a:ext cx="1223962" cy="358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427538" y="4868863"/>
            <a:ext cx="1152525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4357688" y="3790950"/>
            <a:ext cx="717550" cy="500063"/>
          </a:xfrm>
          <a:prstGeom prst="ellipse">
            <a:avLst/>
          </a:prstGeom>
          <a:solidFill>
            <a:srgbClr val="DC425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s-ES" sz="3200">
                <a:latin typeface="Calibri" pitchFamily="34" charset="0"/>
              </a:rPr>
              <a:t>-</a:t>
            </a:r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4429125" y="5159375"/>
            <a:ext cx="717550" cy="500063"/>
          </a:xfrm>
          <a:prstGeom prst="ellipse">
            <a:avLst/>
          </a:prstGeom>
          <a:solidFill>
            <a:srgbClr val="6699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s-ES" sz="3200">
                <a:latin typeface="Calibri" pitchFamily="34" charset="0"/>
              </a:rPr>
              <a:t>+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V="1">
            <a:off x="1116013" y="6092825"/>
            <a:ext cx="0" cy="647700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1404938" y="6310313"/>
            <a:ext cx="1150937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solidFill>
                  <a:srgbClr val="6699FF"/>
                </a:solidFill>
                <a:latin typeface="Calibri" pitchFamily="34" charset="0"/>
              </a:rPr>
              <a:t>ATP</a:t>
            </a:r>
          </a:p>
        </p:txBody>
      </p:sp>
      <p:sp>
        <p:nvSpPr>
          <p:cNvPr id="9234" name="Freeform 18"/>
          <p:cNvSpPr>
            <a:spLocks/>
          </p:cNvSpPr>
          <p:nvPr/>
        </p:nvSpPr>
        <p:spPr bwMode="auto">
          <a:xfrm>
            <a:off x="2843213" y="6381750"/>
            <a:ext cx="566737" cy="144463"/>
          </a:xfrm>
          <a:custGeom>
            <a:avLst/>
            <a:gdLst>
              <a:gd name="T0" fmla="*/ 2147483647 w 357"/>
              <a:gd name="T1" fmla="*/ 2147483647 h 91"/>
              <a:gd name="T2" fmla="*/ 2147483647 w 357"/>
              <a:gd name="T3" fmla="*/ 2147483647 h 91"/>
              <a:gd name="T4" fmla="*/ 2147483647 w 357"/>
              <a:gd name="T5" fmla="*/ 2147483647 h 91"/>
              <a:gd name="T6" fmla="*/ 2147483647 w 357"/>
              <a:gd name="T7" fmla="*/ 2147483647 h 91"/>
              <a:gd name="T8" fmla="*/ 2147483647 w 357"/>
              <a:gd name="T9" fmla="*/ 2147483647 h 91"/>
              <a:gd name="T10" fmla="*/ 2147483647 w 357"/>
              <a:gd name="T11" fmla="*/ 2147483647 h 91"/>
              <a:gd name="T12" fmla="*/ 2147483647 w 357"/>
              <a:gd name="T13" fmla="*/ 2147483647 h 91"/>
              <a:gd name="T14" fmla="*/ 2147483647 w 357"/>
              <a:gd name="T15" fmla="*/ 2147483647 h 91"/>
              <a:gd name="T16" fmla="*/ 2147483647 w 357"/>
              <a:gd name="T17" fmla="*/ 2147483647 h 91"/>
              <a:gd name="T18" fmla="*/ 2147483647 w 357"/>
              <a:gd name="T19" fmla="*/ 2147483647 h 91"/>
              <a:gd name="T20" fmla="*/ 2147483647 w 357"/>
              <a:gd name="T21" fmla="*/ 2147483647 h 91"/>
              <a:gd name="T22" fmla="*/ 2147483647 w 357"/>
              <a:gd name="T23" fmla="*/ 0 h 91"/>
              <a:gd name="T24" fmla="*/ 2147483647 w 357"/>
              <a:gd name="T25" fmla="*/ 0 h 91"/>
              <a:gd name="T26" fmla="*/ 2147483647 w 357"/>
              <a:gd name="T27" fmla="*/ 0 h 91"/>
              <a:gd name="T28" fmla="*/ 2147483647 w 357"/>
              <a:gd name="T29" fmla="*/ 2147483647 h 91"/>
              <a:gd name="T30" fmla="*/ 2147483647 w 357"/>
              <a:gd name="T31" fmla="*/ 2147483647 h 91"/>
              <a:gd name="T32" fmla="*/ 2147483647 w 357"/>
              <a:gd name="T33" fmla="*/ 2147483647 h 91"/>
              <a:gd name="T34" fmla="*/ 2147483647 w 357"/>
              <a:gd name="T35" fmla="*/ 2147483647 h 91"/>
              <a:gd name="T36" fmla="*/ 2147483647 w 357"/>
              <a:gd name="T37" fmla="*/ 2147483647 h 91"/>
              <a:gd name="T38" fmla="*/ 2147483647 w 357"/>
              <a:gd name="T39" fmla="*/ 2147483647 h 91"/>
              <a:gd name="T40" fmla="*/ 2147483647 w 357"/>
              <a:gd name="T41" fmla="*/ 2147483647 h 91"/>
              <a:gd name="T42" fmla="*/ 2147483647 w 357"/>
              <a:gd name="T43" fmla="*/ 2147483647 h 91"/>
              <a:gd name="T44" fmla="*/ 2147483647 w 357"/>
              <a:gd name="T45" fmla="*/ 2147483647 h 91"/>
              <a:gd name="T46" fmla="*/ 2147483647 w 357"/>
              <a:gd name="T47" fmla="*/ 2147483647 h 91"/>
              <a:gd name="T48" fmla="*/ 2147483647 w 357"/>
              <a:gd name="T49" fmla="*/ 2147483647 h 91"/>
              <a:gd name="T50" fmla="*/ 2147483647 w 357"/>
              <a:gd name="T51" fmla="*/ 2147483647 h 91"/>
              <a:gd name="T52" fmla="*/ 2147483647 w 357"/>
              <a:gd name="T53" fmla="*/ 2147483647 h 91"/>
              <a:gd name="T54" fmla="*/ 2147483647 w 357"/>
              <a:gd name="T55" fmla="*/ 2147483647 h 91"/>
              <a:gd name="T56" fmla="*/ 2147483647 w 357"/>
              <a:gd name="T57" fmla="*/ 2147483647 h 91"/>
              <a:gd name="T58" fmla="*/ 2147483647 w 357"/>
              <a:gd name="T59" fmla="*/ 2147483647 h 91"/>
              <a:gd name="T60" fmla="*/ 2147483647 w 357"/>
              <a:gd name="T61" fmla="*/ 2147483647 h 91"/>
              <a:gd name="T62" fmla="*/ 2147483647 w 357"/>
              <a:gd name="T63" fmla="*/ 2147483647 h 91"/>
              <a:gd name="T64" fmla="*/ 2147483647 w 357"/>
              <a:gd name="T65" fmla="*/ 2147483647 h 91"/>
              <a:gd name="T66" fmla="*/ 2147483647 w 357"/>
              <a:gd name="T67" fmla="*/ 2147483647 h 91"/>
              <a:gd name="T68" fmla="*/ 2147483647 w 357"/>
              <a:gd name="T69" fmla="*/ 2147483647 h 91"/>
              <a:gd name="T70" fmla="*/ 2147483647 w 357"/>
              <a:gd name="T71" fmla="*/ 2147483647 h 91"/>
              <a:gd name="T72" fmla="*/ 2147483647 w 357"/>
              <a:gd name="T73" fmla="*/ 2147483647 h 91"/>
              <a:gd name="T74" fmla="*/ 2147483647 w 357"/>
              <a:gd name="T75" fmla="*/ 2147483647 h 91"/>
              <a:gd name="T76" fmla="*/ 2147483647 w 357"/>
              <a:gd name="T77" fmla="*/ 2147483647 h 91"/>
              <a:gd name="T78" fmla="*/ 0 w 357"/>
              <a:gd name="T79" fmla="*/ 2147483647 h 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7"/>
              <a:gd name="T121" fmla="*/ 0 h 91"/>
              <a:gd name="T122" fmla="*/ 357 w 357"/>
              <a:gd name="T123" fmla="*/ 91 h 9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7" h="91">
                <a:moveTo>
                  <a:pt x="0" y="90"/>
                </a:moveTo>
                <a:lnTo>
                  <a:pt x="1" y="81"/>
                </a:lnTo>
                <a:lnTo>
                  <a:pt x="3" y="72"/>
                </a:lnTo>
                <a:lnTo>
                  <a:pt x="6" y="63"/>
                </a:lnTo>
                <a:lnTo>
                  <a:pt x="10" y="55"/>
                </a:lnTo>
                <a:lnTo>
                  <a:pt x="15" y="47"/>
                </a:lnTo>
                <a:lnTo>
                  <a:pt x="22" y="40"/>
                </a:lnTo>
                <a:lnTo>
                  <a:pt x="29" y="33"/>
                </a:lnTo>
                <a:lnTo>
                  <a:pt x="33" y="29"/>
                </a:lnTo>
                <a:lnTo>
                  <a:pt x="37" y="26"/>
                </a:lnTo>
                <a:lnTo>
                  <a:pt x="42" y="23"/>
                </a:lnTo>
                <a:lnTo>
                  <a:pt x="46" y="21"/>
                </a:lnTo>
                <a:lnTo>
                  <a:pt x="51" y="18"/>
                </a:lnTo>
                <a:lnTo>
                  <a:pt x="56" y="15"/>
                </a:lnTo>
                <a:lnTo>
                  <a:pt x="61" y="13"/>
                </a:lnTo>
                <a:lnTo>
                  <a:pt x="66" y="11"/>
                </a:lnTo>
                <a:lnTo>
                  <a:pt x="72" y="9"/>
                </a:lnTo>
                <a:lnTo>
                  <a:pt x="78" y="7"/>
                </a:lnTo>
                <a:lnTo>
                  <a:pt x="83" y="5"/>
                </a:lnTo>
                <a:lnTo>
                  <a:pt x="89" y="4"/>
                </a:lnTo>
                <a:lnTo>
                  <a:pt x="95" y="3"/>
                </a:lnTo>
                <a:lnTo>
                  <a:pt x="101" y="2"/>
                </a:lnTo>
                <a:lnTo>
                  <a:pt x="107" y="1"/>
                </a:lnTo>
                <a:lnTo>
                  <a:pt x="114" y="0"/>
                </a:lnTo>
                <a:lnTo>
                  <a:pt x="121" y="0"/>
                </a:lnTo>
                <a:lnTo>
                  <a:pt x="127" y="0"/>
                </a:lnTo>
                <a:lnTo>
                  <a:pt x="200" y="0"/>
                </a:lnTo>
                <a:lnTo>
                  <a:pt x="210" y="0"/>
                </a:lnTo>
                <a:lnTo>
                  <a:pt x="219" y="1"/>
                </a:lnTo>
                <a:lnTo>
                  <a:pt x="229" y="2"/>
                </a:lnTo>
                <a:lnTo>
                  <a:pt x="238" y="4"/>
                </a:lnTo>
                <a:lnTo>
                  <a:pt x="247" y="7"/>
                </a:lnTo>
                <a:lnTo>
                  <a:pt x="256" y="9"/>
                </a:lnTo>
                <a:lnTo>
                  <a:pt x="264" y="13"/>
                </a:lnTo>
                <a:lnTo>
                  <a:pt x="272" y="16"/>
                </a:lnTo>
                <a:lnTo>
                  <a:pt x="280" y="21"/>
                </a:lnTo>
                <a:lnTo>
                  <a:pt x="287" y="25"/>
                </a:lnTo>
                <a:lnTo>
                  <a:pt x="294" y="30"/>
                </a:lnTo>
                <a:lnTo>
                  <a:pt x="300" y="35"/>
                </a:lnTo>
                <a:lnTo>
                  <a:pt x="306" y="41"/>
                </a:lnTo>
                <a:lnTo>
                  <a:pt x="311" y="47"/>
                </a:lnTo>
                <a:lnTo>
                  <a:pt x="315" y="53"/>
                </a:lnTo>
                <a:lnTo>
                  <a:pt x="319" y="60"/>
                </a:lnTo>
                <a:lnTo>
                  <a:pt x="356" y="60"/>
                </a:lnTo>
                <a:lnTo>
                  <a:pt x="290" y="90"/>
                </a:lnTo>
                <a:lnTo>
                  <a:pt x="211" y="60"/>
                </a:lnTo>
                <a:lnTo>
                  <a:pt x="247" y="60"/>
                </a:lnTo>
                <a:lnTo>
                  <a:pt x="244" y="55"/>
                </a:lnTo>
                <a:lnTo>
                  <a:pt x="241" y="50"/>
                </a:lnTo>
                <a:lnTo>
                  <a:pt x="237" y="46"/>
                </a:lnTo>
                <a:lnTo>
                  <a:pt x="234" y="41"/>
                </a:lnTo>
                <a:lnTo>
                  <a:pt x="229" y="37"/>
                </a:lnTo>
                <a:lnTo>
                  <a:pt x="224" y="32"/>
                </a:lnTo>
                <a:lnTo>
                  <a:pt x="220" y="29"/>
                </a:lnTo>
                <a:lnTo>
                  <a:pt x="214" y="25"/>
                </a:lnTo>
                <a:lnTo>
                  <a:pt x="209" y="21"/>
                </a:lnTo>
                <a:lnTo>
                  <a:pt x="203" y="18"/>
                </a:lnTo>
                <a:lnTo>
                  <a:pt x="197" y="15"/>
                </a:lnTo>
                <a:lnTo>
                  <a:pt x="191" y="12"/>
                </a:lnTo>
                <a:lnTo>
                  <a:pt x="184" y="10"/>
                </a:lnTo>
                <a:lnTo>
                  <a:pt x="177" y="8"/>
                </a:lnTo>
                <a:lnTo>
                  <a:pt x="170" y="6"/>
                </a:lnTo>
                <a:lnTo>
                  <a:pt x="163" y="4"/>
                </a:lnTo>
                <a:lnTo>
                  <a:pt x="153" y="6"/>
                </a:lnTo>
                <a:lnTo>
                  <a:pt x="144" y="9"/>
                </a:lnTo>
                <a:lnTo>
                  <a:pt x="135" y="13"/>
                </a:lnTo>
                <a:lnTo>
                  <a:pt x="127" y="16"/>
                </a:lnTo>
                <a:lnTo>
                  <a:pt x="119" y="21"/>
                </a:lnTo>
                <a:lnTo>
                  <a:pt x="111" y="25"/>
                </a:lnTo>
                <a:lnTo>
                  <a:pt x="105" y="31"/>
                </a:lnTo>
                <a:lnTo>
                  <a:pt x="98" y="36"/>
                </a:lnTo>
                <a:lnTo>
                  <a:pt x="93" y="42"/>
                </a:lnTo>
                <a:lnTo>
                  <a:pt x="87" y="48"/>
                </a:lnTo>
                <a:lnTo>
                  <a:pt x="83" y="54"/>
                </a:lnTo>
                <a:lnTo>
                  <a:pt x="80" y="61"/>
                </a:lnTo>
                <a:lnTo>
                  <a:pt x="77" y="68"/>
                </a:lnTo>
                <a:lnTo>
                  <a:pt x="75" y="75"/>
                </a:lnTo>
                <a:lnTo>
                  <a:pt x="74" y="83"/>
                </a:lnTo>
                <a:lnTo>
                  <a:pt x="73" y="90"/>
                </a:lnTo>
                <a:lnTo>
                  <a:pt x="0" y="90"/>
                </a:lnTo>
              </a:path>
            </a:pathLst>
          </a:custGeom>
          <a:solidFill>
            <a:schemeClr val="bg1"/>
          </a:solidFill>
          <a:ln w="12700" cap="rnd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3924300" y="6165850"/>
            <a:ext cx="0" cy="692150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4286250" y="6238875"/>
            <a:ext cx="1727200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solidFill>
                  <a:srgbClr val="6699FF"/>
                </a:solidFill>
                <a:latin typeface="Calibri" pitchFamily="34" charset="0"/>
              </a:rPr>
              <a:t>Glicólisis</a:t>
            </a:r>
          </a:p>
        </p:txBody>
      </p:sp>
      <p:sp>
        <p:nvSpPr>
          <p:cNvPr id="9237" name="Freeform 21"/>
          <p:cNvSpPr>
            <a:spLocks/>
          </p:cNvSpPr>
          <p:nvPr/>
        </p:nvSpPr>
        <p:spPr bwMode="auto">
          <a:xfrm>
            <a:off x="6156325" y="6381750"/>
            <a:ext cx="566738" cy="144463"/>
          </a:xfrm>
          <a:custGeom>
            <a:avLst/>
            <a:gdLst>
              <a:gd name="T0" fmla="*/ 2147483647 w 357"/>
              <a:gd name="T1" fmla="*/ 2147483647 h 91"/>
              <a:gd name="T2" fmla="*/ 2147483647 w 357"/>
              <a:gd name="T3" fmla="*/ 2147483647 h 91"/>
              <a:gd name="T4" fmla="*/ 2147483647 w 357"/>
              <a:gd name="T5" fmla="*/ 2147483647 h 91"/>
              <a:gd name="T6" fmla="*/ 2147483647 w 357"/>
              <a:gd name="T7" fmla="*/ 2147483647 h 91"/>
              <a:gd name="T8" fmla="*/ 2147483647 w 357"/>
              <a:gd name="T9" fmla="*/ 2147483647 h 91"/>
              <a:gd name="T10" fmla="*/ 2147483647 w 357"/>
              <a:gd name="T11" fmla="*/ 2147483647 h 91"/>
              <a:gd name="T12" fmla="*/ 2147483647 w 357"/>
              <a:gd name="T13" fmla="*/ 2147483647 h 91"/>
              <a:gd name="T14" fmla="*/ 2147483647 w 357"/>
              <a:gd name="T15" fmla="*/ 2147483647 h 91"/>
              <a:gd name="T16" fmla="*/ 2147483647 w 357"/>
              <a:gd name="T17" fmla="*/ 2147483647 h 91"/>
              <a:gd name="T18" fmla="*/ 2147483647 w 357"/>
              <a:gd name="T19" fmla="*/ 2147483647 h 91"/>
              <a:gd name="T20" fmla="*/ 2147483647 w 357"/>
              <a:gd name="T21" fmla="*/ 2147483647 h 91"/>
              <a:gd name="T22" fmla="*/ 2147483647 w 357"/>
              <a:gd name="T23" fmla="*/ 0 h 91"/>
              <a:gd name="T24" fmla="*/ 2147483647 w 357"/>
              <a:gd name="T25" fmla="*/ 0 h 91"/>
              <a:gd name="T26" fmla="*/ 2147483647 w 357"/>
              <a:gd name="T27" fmla="*/ 0 h 91"/>
              <a:gd name="T28" fmla="*/ 2147483647 w 357"/>
              <a:gd name="T29" fmla="*/ 2147483647 h 91"/>
              <a:gd name="T30" fmla="*/ 2147483647 w 357"/>
              <a:gd name="T31" fmla="*/ 2147483647 h 91"/>
              <a:gd name="T32" fmla="*/ 2147483647 w 357"/>
              <a:gd name="T33" fmla="*/ 2147483647 h 91"/>
              <a:gd name="T34" fmla="*/ 2147483647 w 357"/>
              <a:gd name="T35" fmla="*/ 2147483647 h 91"/>
              <a:gd name="T36" fmla="*/ 2147483647 w 357"/>
              <a:gd name="T37" fmla="*/ 2147483647 h 91"/>
              <a:gd name="T38" fmla="*/ 2147483647 w 357"/>
              <a:gd name="T39" fmla="*/ 2147483647 h 91"/>
              <a:gd name="T40" fmla="*/ 2147483647 w 357"/>
              <a:gd name="T41" fmla="*/ 2147483647 h 91"/>
              <a:gd name="T42" fmla="*/ 2147483647 w 357"/>
              <a:gd name="T43" fmla="*/ 2147483647 h 91"/>
              <a:gd name="T44" fmla="*/ 2147483647 w 357"/>
              <a:gd name="T45" fmla="*/ 2147483647 h 91"/>
              <a:gd name="T46" fmla="*/ 2147483647 w 357"/>
              <a:gd name="T47" fmla="*/ 2147483647 h 91"/>
              <a:gd name="T48" fmla="*/ 2147483647 w 357"/>
              <a:gd name="T49" fmla="*/ 2147483647 h 91"/>
              <a:gd name="T50" fmla="*/ 2147483647 w 357"/>
              <a:gd name="T51" fmla="*/ 2147483647 h 91"/>
              <a:gd name="T52" fmla="*/ 2147483647 w 357"/>
              <a:gd name="T53" fmla="*/ 2147483647 h 91"/>
              <a:gd name="T54" fmla="*/ 2147483647 w 357"/>
              <a:gd name="T55" fmla="*/ 2147483647 h 91"/>
              <a:gd name="T56" fmla="*/ 2147483647 w 357"/>
              <a:gd name="T57" fmla="*/ 2147483647 h 91"/>
              <a:gd name="T58" fmla="*/ 2147483647 w 357"/>
              <a:gd name="T59" fmla="*/ 2147483647 h 91"/>
              <a:gd name="T60" fmla="*/ 2147483647 w 357"/>
              <a:gd name="T61" fmla="*/ 2147483647 h 91"/>
              <a:gd name="T62" fmla="*/ 2147483647 w 357"/>
              <a:gd name="T63" fmla="*/ 2147483647 h 91"/>
              <a:gd name="T64" fmla="*/ 2147483647 w 357"/>
              <a:gd name="T65" fmla="*/ 2147483647 h 91"/>
              <a:gd name="T66" fmla="*/ 2147483647 w 357"/>
              <a:gd name="T67" fmla="*/ 2147483647 h 91"/>
              <a:gd name="T68" fmla="*/ 2147483647 w 357"/>
              <a:gd name="T69" fmla="*/ 2147483647 h 91"/>
              <a:gd name="T70" fmla="*/ 2147483647 w 357"/>
              <a:gd name="T71" fmla="*/ 2147483647 h 91"/>
              <a:gd name="T72" fmla="*/ 2147483647 w 357"/>
              <a:gd name="T73" fmla="*/ 2147483647 h 91"/>
              <a:gd name="T74" fmla="*/ 2147483647 w 357"/>
              <a:gd name="T75" fmla="*/ 2147483647 h 91"/>
              <a:gd name="T76" fmla="*/ 2147483647 w 357"/>
              <a:gd name="T77" fmla="*/ 2147483647 h 91"/>
              <a:gd name="T78" fmla="*/ 0 w 357"/>
              <a:gd name="T79" fmla="*/ 2147483647 h 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7"/>
              <a:gd name="T121" fmla="*/ 0 h 91"/>
              <a:gd name="T122" fmla="*/ 357 w 357"/>
              <a:gd name="T123" fmla="*/ 91 h 9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7" h="91">
                <a:moveTo>
                  <a:pt x="0" y="90"/>
                </a:moveTo>
                <a:lnTo>
                  <a:pt x="1" y="81"/>
                </a:lnTo>
                <a:lnTo>
                  <a:pt x="3" y="72"/>
                </a:lnTo>
                <a:lnTo>
                  <a:pt x="6" y="63"/>
                </a:lnTo>
                <a:lnTo>
                  <a:pt x="10" y="55"/>
                </a:lnTo>
                <a:lnTo>
                  <a:pt x="15" y="47"/>
                </a:lnTo>
                <a:lnTo>
                  <a:pt x="22" y="40"/>
                </a:lnTo>
                <a:lnTo>
                  <a:pt x="29" y="33"/>
                </a:lnTo>
                <a:lnTo>
                  <a:pt x="33" y="29"/>
                </a:lnTo>
                <a:lnTo>
                  <a:pt x="37" y="26"/>
                </a:lnTo>
                <a:lnTo>
                  <a:pt x="42" y="23"/>
                </a:lnTo>
                <a:lnTo>
                  <a:pt x="46" y="21"/>
                </a:lnTo>
                <a:lnTo>
                  <a:pt x="51" y="18"/>
                </a:lnTo>
                <a:lnTo>
                  <a:pt x="56" y="15"/>
                </a:lnTo>
                <a:lnTo>
                  <a:pt x="61" y="13"/>
                </a:lnTo>
                <a:lnTo>
                  <a:pt x="66" y="11"/>
                </a:lnTo>
                <a:lnTo>
                  <a:pt x="72" y="9"/>
                </a:lnTo>
                <a:lnTo>
                  <a:pt x="78" y="7"/>
                </a:lnTo>
                <a:lnTo>
                  <a:pt x="83" y="5"/>
                </a:lnTo>
                <a:lnTo>
                  <a:pt x="89" y="4"/>
                </a:lnTo>
                <a:lnTo>
                  <a:pt x="95" y="3"/>
                </a:lnTo>
                <a:lnTo>
                  <a:pt x="101" y="2"/>
                </a:lnTo>
                <a:lnTo>
                  <a:pt x="107" y="1"/>
                </a:lnTo>
                <a:lnTo>
                  <a:pt x="114" y="0"/>
                </a:lnTo>
                <a:lnTo>
                  <a:pt x="121" y="0"/>
                </a:lnTo>
                <a:lnTo>
                  <a:pt x="127" y="0"/>
                </a:lnTo>
                <a:lnTo>
                  <a:pt x="200" y="0"/>
                </a:lnTo>
                <a:lnTo>
                  <a:pt x="210" y="0"/>
                </a:lnTo>
                <a:lnTo>
                  <a:pt x="219" y="1"/>
                </a:lnTo>
                <a:lnTo>
                  <a:pt x="229" y="2"/>
                </a:lnTo>
                <a:lnTo>
                  <a:pt x="238" y="4"/>
                </a:lnTo>
                <a:lnTo>
                  <a:pt x="247" y="7"/>
                </a:lnTo>
                <a:lnTo>
                  <a:pt x="256" y="9"/>
                </a:lnTo>
                <a:lnTo>
                  <a:pt x="264" y="13"/>
                </a:lnTo>
                <a:lnTo>
                  <a:pt x="272" y="16"/>
                </a:lnTo>
                <a:lnTo>
                  <a:pt x="280" y="21"/>
                </a:lnTo>
                <a:lnTo>
                  <a:pt x="287" y="25"/>
                </a:lnTo>
                <a:lnTo>
                  <a:pt x="294" y="30"/>
                </a:lnTo>
                <a:lnTo>
                  <a:pt x="300" y="35"/>
                </a:lnTo>
                <a:lnTo>
                  <a:pt x="306" y="41"/>
                </a:lnTo>
                <a:lnTo>
                  <a:pt x="311" y="47"/>
                </a:lnTo>
                <a:lnTo>
                  <a:pt x="315" y="53"/>
                </a:lnTo>
                <a:lnTo>
                  <a:pt x="319" y="60"/>
                </a:lnTo>
                <a:lnTo>
                  <a:pt x="356" y="60"/>
                </a:lnTo>
                <a:lnTo>
                  <a:pt x="290" y="90"/>
                </a:lnTo>
                <a:lnTo>
                  <a:pt x="211" y="60"/>
                </a:lnTo>
                <a:lnTo>
                  <a:pt x="247" y="60"/>
                </a:lnTo>
                <a:lnTo>
                  <a:pt x="244" y="55"/>
                </a:lnTo>
                <a:lnTo>
                  <a:pt x="241" y="50"/>
                </a:lnTo>
                <a:lnTo>
                  <a:pt x="237" y="46"/>
                </a:lnTo>
                <a:lnTo>
                  <a:pt x="234" y="41"/>
                </a:lnTo>
                <a:lnTo>
                  <a:pt x="229" y="37"/>
                </a:lnTo>
                <a:lnTo>
                  <a:pt x="224" y="32"/>
                </a:lnTo>
                <a:lnTo>
                  <a:pt x="220" y="29"/>
                </a:lnTo>
                <a:lnTo>
                  <a:pt x="214" y="25"/>
                </a:lnTo>
                <a:lnTo>
                  <a:pt x="209" y="21"/>
                </a:lnTo>
                <a:lnTo>
                  <a:pt x="203" y="18"/>
                </a:lnTo>
                <a:lnTo>
                  <a:pt x="197" y="15"/>
                </a:lnTo>
                <a:lnTo>
                  <a:pt x="191" y="12"/>
                </a:lnTo>
                <a:lnTo>
                  <a:pt x="184" y="10"/>
                </a:lnTo>
                <a:lnTo>
                  <a:pt x="177" y="8"/>
                </a:lnTo>
                <a:lnTo>
                  <a:pt x="170" y="6"/>
                </a:lnTo>
                <a:lnTo>
                  <a:pt x="163" y="4"/>
                </a:lnTo>
                <a:lnTo>
                  <a:pt x="153" y="6"/>
                </a:lnTo>
                <a:lnTo>
                  <a:pt x="144" y="9"/>
                </a:lnTo>
                <a:lnTo>
                  <a:pt x="135" y="13"/>
                </a:lnTo>
                <a:lnTo>
                  <a:pt x="127" y="16"/>
                </a:lnTo>
                <a:lnTo>
                  <a:pt x="119" y="21"/>
                </a:lnTo>
                <a:lnTo>
                  <a:pt x="111" y="25"/>
                </a:lnTo>
                <a:lnTo>
                  <a:pt x="105" y="31"/>
                </a:lnTo>
                <a:lnTo>
                  <a:pt x="98" y="36"/>
                </a:lnTo>
                <a:lnTo>
                  <a:pt x="93" y="42"/>
                </a:lnTo>
                <a:lnTo>
                  <a:pt x="87" y="48"/>
                </a:lnTo>
                <a:lnTo>
                  <a:pt x="83" y="54"/>
                </a:lnTo>
                <a:lnTo>
                  <a:pt x="80" y="61"/>
                </a:lnTo>
                <a:lnTo>
                  <a:pt x="77" y="68"/>
                </a:lnTo>
                <a:lnTo>
                  <a:pt x="75" y="75"/>
                </a:lnTo>
                <a:lnTo>
                  <a:pt x="74" y="83"/>
                </a:lnTo>
                <a:lnTo>
                  <a:pt x="73" y="90"/>
                </a:lnTo>
                <a:lnTo>
                  <a:pt x="0" y="90"/>
                </a:lnTo>
              </a:path>
            </a:pathLst>
          </a:custGeom>
          <a:solidFill>
            <a:schemeClr val="bg1"/>
          </a:solidFill>
          <a:ln w="12700" cap="rnd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7092950" y="6021388"/>
            <a:ext cx="0" cy="836612"/>
          </a:xfrm>
          <a:prstGeom prst="line">
            <a:avLst/>
          </a:prstGeom>
          <a:noFill/>
          <a:ln w="3175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7453313" y="6094413"/>
            <a:ext cx="1368425" cy="466725"/>
          </a:xfrm>
          <a:prstGeom prst="rect">
            <a:avLst/>
          </a:prstGeom>
          <a:solidFill>
            <a:schemeClr val="bg1"/>
          </a:solidFill>
          <a:ln w="12700">
            <a:solidFill>
              <a:srgbClr val="6699FF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solidFill>
                  <a:srgbClr val="6699FF"/>
                </a:solidFill>
                <a:latin typeface="Calibri" pitchFamily="34" charset="0"/>
              </a:rPr>
              <a:t>PDH</a:t>
            </a:r>
          </a:p>
        </p:txBody>
      </p:sp>
      <p:sp>
        <p:nvSpPr>
          <p:cNvPr id="9240" name="Rectangle 7"/>
          <p:cNvSpPr>
            <a:spLocks noChangeArrowheads="1"/>
          </p:cNvSpPr>
          <p:nvPr/>
        </p:nvSpPr>
        <p:spPr bwMode="auto">
          <a:xfrm>
            <a:off x="5900738" y="3071813"/>
            <a:ext cx="2243137" cy="458787"/>
          </a:xfrm>
          <a:prstGeom prst="rect">
            <a:avLst/>
          </a:prstGeom>
          <a:solidFill>
            <a:srgbClr val="F2B6C0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 b="1">
                <a:latin typeface="Calibri" pitchFamily="34" charset="0"/>
              </a:rPr>
              <a:t>ATP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0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b="1" dirty="0" smtClean="0">
                <a:solidFill>
                  <a:srgbClr val="C00000"/>
                </a:solidFill>
              </a:rPr>
              <a:t>Regulación a nivel de la Transcripción ó de la Traducción</a:t>
            </a:r>
            <a:endParaRPr lang="es-ES" b="1" dirty="0" smtClean="0">
              <a:solidFill>
                <a:srgbClr val="C00000"/>
              </a:solidFill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643063"/>
            <a:ext cx="8858250" cy="4876800"/>
          </a:xfrm>
        </p:spPr>
        <p:txBody>
          <a:bodyPr/>
          <a:lstStyle/>
          <a:p>
            <a:pPr eaLnBrk="1" hangingPunct="1"/>
            <a:r>
              <a:rPr lang="es-ES" b="1" dirty="0" smtClean="0"/>
              <a:t>Metabolismo de Hidratos de Carbono:</a:t>
            </a:r>
          </a:p>
          <a:p>
            <a:pPr eaLnBrk="1" hangingPunct="1">
              <a:buFontTx/>
              <a:buNone/>
            </a:pPr>
            <a:r>
              <a:rPr lang="es-ES" dirty="0" smtClean="0"/>
              <a:t>  </a:t>
            </a:r>
            <a:r>
              <a:rPr lang="es-ES" b="1" dirty="0" err="1" smtClean="0">
                <a:solidFill>
                  <a:srgbClr val="0000FF"/>
                </a:solidFill>
              </a:rPr>
              <a:t>Glucoquinasa</a:t>
            </a:r>
            <a:r>
              <a:rPr lang="es-ES" dirty="0" smtClean="0">
                <a:solidFill>
                  <a:srgbClr val="0000FF"/>
                </a:solidFill>
              </a:rPr>
              <a:t>, Glucógeno </a:t>
            </a:r>
            <a:r>
              <a:rPr lang="es-ES" dirty="0" err="1" smtClean="0">
                <a:solidFill>
                  <a:srgbClr val="0000FF"/>
                </a:solidFill>
              </a:rPr>
              <a:t>sintasa</a:t>
            </a:r>
            <a:r>
              <a:rPr lang="es-ES" dirty="0" smtClean="0"/>
              <a:t>, </a:t>
            </a:r>
            <a:r>
              <a:rPr lang="es-ES" dirty="0" smtClean="0">
                <a:solidFill>
                  <a:srgbClr val="0000FF"/>
                </a:solidFill>
              </a:rPr>
              <a:t>Enzimas de las reacciones irreversibles de la vía </a:t>
            </a:r>
            <a:r>
              <a:rPr lang="es-ES" dirty="0" err="1" smtClean="0">
                <a:solidFill>
                  <a:srgbClr val="0000FF"/>
                </a:solidFill>
              </a:rPr>
              <a:t>glicolítica</a:t>
            </a:r>
            <a:r>
              <a:rPr lang="es-ES" dirty="0" smtClean="0">
                <a:solidFill>
                  <a:srgbClr val="0000FF"/>
                </a:solidFill>
              </a:rPr>
              <a:t> y enzimas específicas de la </a:t>
            </a:r>
            <a:r>
              <a:rPr lang="es-ES" dirty="0" err="1" smtClean="0">
                <a:solidFill>
                  <a:srgbClr val="0000FF"/>
                </a:solidFill>
              </a:rPr>
              <a:t>gluconeogénesis</a:t>
            </a:r>
            <a:r>
              <a:rPr lang="es-ES" dirty="0" smtClean="0">
                <a:solidFill>
                  <a:srgbClr val="0000FF"/>
                </a:solidFill>
              </a:rPr>
              <a:t> </a:t>
            </a:r>
          </a:p>
          <a:p>
            <a:pPr eaLnBrk="1" hangingPunct="1"/>
            <a:r>
              <a:rPr lang="es-ES" b="1" dirty="0" smtClean="0"/>
              <a:t>Metabolismo de Lípidos:</a:t>
            </a:r>
          </a:p>
          <a:p>
            <a:pPr eaLnBrk="1" hangingPunct="1">
              <a:buNone/>
            </a:pPr>
            <a:r>
              <a:rPr lang="es-ES" b="1" i="1" dirty="0" smtClean="0">
                <a:solidFill>
                  <a:srgbClr val="3333FF"/>
                </a:solidFill>
              </a:rPr>
              <a:t>	</a:t>
            </a:r>
            <a:r>
              <a:rPr lang="es-ES" b="1" i="1" dirty="0" err="1" smtClean="0">
                <a:solidFill>
                  <a:srgbClr val="3333FF"/>
                </a:solidFill>
              </a:rPr>
              <a:t>Acetil</a:t>
            </a:r>
            <a:r>
              <a:rPr lang="es-ES" b="1" i="1" dirty="0" smtClean="0">
                <a:solidFill>
                  <a:srgbClr val="3333FF"/>
                </a:solidFill>
              </a:rPr>
              <a:t>-</a:t>
            </a:r>
            <a:r>
              <a:rPr lang="es-ES" b="1" i="1" dirty="0" err="1" smtClean="0">
                <a:solidFill>
                  <a:srgbClr val="3333FF"/>
                </a:solidFill>
              </a:rPr>
              <a:t>CoA</a:t>
            </a:r>
            <a:r>
              <a:rPr lang="es-ES" b="1" i="1" dirty="0" smtClean="0">
                <a:solidFill>
                  <a:srgbClr val="3333FF"/>
                </a:solidFill>
              </a:rPr>
              <a:t> </a:t>
            </a:r>
            <a:r>
              <a:rPr lang="es-ES" b="1" i="1" dirty="0" err="1" smtClean="0">
                <a:solidFill>
                  <a:srgbClr val="3333FF"/>
                </a:solidFill>
              </a:rPr>
              <a:t>carboxilasa</a:t>
            </a:r>
            <a:r>
              <a:rPr lang="es-ES" dirty="0" smtClean="0">
                <a:solidFill>
                  <a:srgbClr val="3333FF"/>
                </a:solidFill>
              </a:rPr>
              <a:t> , </a:t>
            </a:r>
            <a:r>
              <a:rPr lang="es-ES" i="1" dirty="0" smtClean="0">
                <a:solidFill>
                  <a:srgbClr val="0000FF"/>
                </a:solidFill>
              </a:rPr>
              <a:t>HMG-</a:t>
            </a:r>
            <a:r>
              <a:rPr lang="es-ES" i="1" dirty="0" err="1" smtClean="0">
                <a:solidFill>
                  <a:srgbClr val="0000FF"/>
                </a:solidFill>
              </a:rPr>
              <a:t>CoA</a:t>
            </a:r>
            <a:r>
              <a:rPr lang="es-ES" i="1" dirty="0" smtClean="0">
                <a:solidFill>
                  <a:srgbClr val="0000FF"/>
                </a:solidFill>
              </a:rPr>
              <a:t> </a:t>
            </a:r>
            <a:r>
              <a:rPr lang="es-ES" i="1" dirty="0" err="1" smtClean="0">
                <a:solidFill>
                  <a:srgbClr val="0000FF"/>
                </a:solidFill>
              </a:rPr>
              <a:t>reductasa</a:t>
            </a:r>
            <a:r>
              <a:rPr lang="es-ES" i="1" dirty="0" smtClean="0">
                <a:solidFill>
                  <a:srgbClr val="0000FF"/>
                </a:solidFill>
              </a:rPr>
              <a:t>, Enzima biosíntesis ácido graso y de NADPH</a:t>
            </a:r>
          </a:p>
          <a:p>
            <a:pPr eaLnBrk="1" hangingPunct="1"/>
            <a:r>
              <a:rPr lang="es-ES" b="1" dirty="0" smtClean="0"/>
              <a:t>Metabolismo de Aminoácidos:</a:t>
            </a:r>
            <a:r>
              <a:rPr lang="es-ES" dirty="0" smtClean="0"/>
              <a:t> </a:t>
            </a:r>
            <a:r>
              <a:rPr lang="es-ES" dirty="0" smtClean="0">
                <a:solidFill>
                  <a:srgbClr val="0000FF"/>
                </a:solidFill>
              </a:rPr>
              <a:t>Enzimas del Ciclo de la Urea</a:t>
            </a:r>
          </a:p>
          <a:p>
            <a:pPr eaLnBrk="1" hangingPunct="1"/>
            <a:endParaRPr lang="es-ES" dirty="0" smtClean="0"/>
          </a:p>
          <a:p>
            <a:pPr eaLnBrk="1" hangingPunct="1">
              <a:buFontTx/>
              <a:buNone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95"/>
          <p:cNvSpPr>
            <a:spLocks noGrp="1"/>
          </p:cNvSpPr>
          <p:nvPr>
            <p:ph type="title" idx="4294967295"/>
          </p:nvPr>
        </p:nvSpPr>
        <p:spPr>
          <a:xfrm>
            <a:off x="1374775" y="214313"/>
            <a:ext cx="7769225" cy="646112"/>
          </a:xfrm>
          <a:prstGeom prst="rect">
            <a:avLst/>
          </a:prstGeom>
        </p:spPr>
        <p:txBody>
          <a:bodyPr wrap="square" lIns="92075" tIns="46038" rIns="92075" bIns="46038" numCol="1" anchor="ctr">
            <a:normAutofit/>
          </a:bodyPr>
          <a:lstStyle/>
          <a:p>
            <a:pPr marL="0" indent="0"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REGULACIÓN DEL METABOLISMO</a:t>
            </a:r>
          </a:p>
        </p:txBody>
      </p:sp>
      <p:sp>
        <p:nvSpPr>
          <p:cNvPr id="96" name="Text Box 96"/>
          <p:cNvSpPr>
            <a:spLocks/>
          </p:cNvSpPr>
          <p:nvPr/>
        </p:nvSpPr>
        <p:spPr>
          <a:xfrm>
            <a:off x="319087" y="2487612"/>
            <a:ext cx="2528887" cy="83163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33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REGULACIÓN DE ENZIMAS</a:t>
            </a:r>
          </a:p>
        </p:txBody>
      </p:sp>
      <p:sp>
        <p:nvSpPr>
          <p:cNvPr id="97" name="Text Box 97"/>
          <p:cNvSpPr>
            <a:spLocks/>
          </p:cNvSpPr>
          <p:nvPr/>
        </p:nvSpPr>
        <p:spPr>
          <a:xfrm>
            <a:off x="0" y="5589587"/>
            <a:ext cx="4500562" cy="462307"/>
          </a:xfrm>
          <a:prstGeom prst="rect">
            <a:avLst/>
          </a:prstGeom>
          <a:solidFill>
            <a:schemeClr val="bg1"/>
          </a:solidFill>
          <a:ln w="31750">
            <a:solidFill>
              <a:srgbClr val="333333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COMPARTIMENTALIZACIÓN</a:t>
            </a:r>
          </a:p>
        </p:txBody>
      </p:sp>
      <p:sp>
        <p:nvSpPr>
          <p:cNvPr id="98" name="Text Box 98"/>
          <p:cNvSpPr>
            <a:spLocks/>
          </p:cNvSpPr>
          <p:nvPr/>
        </p:nvSpPr>
        <p:spPr>
          <a:xfrm>
            <a:off x="3214678" y="1285860"/>
            <a:ext cx="1728787" cy="1016305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ACTIVIDAD</a:t>
            </a:r>
            <a:r>
              <a:rPr lang="en-US" sz="2000" b="1" dirty="0" smtClean="0">
                <a:solidFill>
                  <a:schemeClr val="accent2"/>
                </a:solidFill>
              </a:rPr>
              <a:t>DE LA ENZIMA</a:t>
            </a:r>
            <a:endParaRPr lang="en-US" sz="2000" b="1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" name="Text Box 99"/>
          <p:cNvSpPr>
            <a:spLocks/>
          </p:cNvSpPr>
          <p:nvPr/>
        </p:nvSpPr>
        <p:spPr>
          <a:xfrm>
            <a:off x="3167062" y="3644900"/>
            <a:ext cx="2089150" cy="1185862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CANTIDAD </a:t>
            </a:r>
          </a:p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DE ENZIMA</a:t>
            </a:r>
          </a:p>
          <a:p>
            <a:pPr marL="0" indent="0" algn="ctr">
              <a:spcBef>
                <a:spcPct val="50000"/>
              </a:spcBef>
            </a:pPr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(LENTA)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>
          <a:xfrm>
            <a:off x="4932362" y="1125537"/>
            <a:ext cx="2303462" cy="1585912"/>
            <a:chOff x="3107" y="709"/>
            <a:chExt cx="1451" cy="999"/>
          </a:xfrm>
        </p:grpSpPr>
        <p:sp>
          <p:nvSpPr>
            <p:cNvPr id="101" name="Text Box 101"/>
            <p:cNvSpPr>
              <a:spLocks/>
            </p:cNvSpPr>
            <p:nvPr/>
          </p:nvSpPr>
          <p:spPr>
            <a:xfrm>
              <a:off x="3288" y="709"/>
              <a:ext cx="1270" cy="98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[SUSTRATO]</a:t>
              </a:r>
            </a:p>
            <a:p>
              <a:pPr marL="0" indent="0">
                <a:spcBef>
                  <a:spcPct val="50000"/>
                </a:spcBef>
                <a:buFontTx/>
                <a:buChar char="-"/>
              </a:pPr>
              <a:r>
                <a:rPr lang="en-US" sz="1600" b="1" dirty="0" smtClean="0">
                  <a:latin typeface="Times New Roman" pitchFamily="18" charset="0"/>
                </a:rPr>
                <a:t> MODULADORES     ALOSTERICOS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MODIFICACION COVALENTE</a:t>
              </a:r>
            </a:p>
          </p:txBody>
        </p:sp>
        <p:sp>
          <p:nvSpPr>
            <p:cNvPr id="102" name="Text Box 102"/>
            <p:cNvSpPr>
              <a:spLocks/>
            </p:cNvSpPr>
            <p:nvPr/>
          </p:nvSpPr>
          <p:spPr>
            <a:xfrm>
              <a:off x="3107" y="709"/>
              <a:ext cx="137" cy="999"/>
            </a:xfrm>
            <a:custGeom>
              <a:avLst/>
              <a:gdLst/>
              <a:ahLst/>
              <a:cxnLst/>
              <a:rect l="0" t="0" r="r" b="b"/>
              <a:pathLst>
                <a:path w="136" h="998">
                  <a:moveTo>
                    <a:pt x="136" y="0"/>
                  </a:moveTo>
                  <a:lnTo>
                    <a:pt x="123" y="2"/>
                  </a:lnTo>
                  <a:lnTo>
                    <a:pt x="110" y="7"/>
                  </a:lnTo>
                  <a:lnTo>
                    <a:pt x="98" y="14"/>
                  </a:lnTo>
                  <a:lnTo>
                    <a:pt x="88" y="25"/>
                  </a:lnTo>
                  <a:lnTo>
                    <a:pt x="74" y="51"/>
                  </a:lnTo>
                  <a:lnTo>
                    <a:pt x="70" y="66"/>
                  </a:lnTo>
                  <a:lnTo>
                    <a:pt x="68" y="83"/>
                  </a:lnTo>
                  <a:lnTo>
                    <a:pt x="68" y="416"/>
                  </a:lnTo>
                  <a:lnTo>
                    <a:pt x="67" y="433"/>
                  </a:lnTo>
                  <a:lnTo>
                    <a:pt x="63" y="448"/>
                  </a:lnTo>
                  <a:lnTo>
                    <a:pt x="48" y="475"/>
                  </a:lnTo>
                  <a:lnTo>
                    <a:pt x="38" y="485"/>
                  </a:lnTo>
                  <a:lnTo>
                    <a:pt x="26" y="493"/>
                  </a:lnTo>
                  <a:lnTo>
                    <a:pt x="14" y="498"/>
                  </a:lnTo>
                  <a:lnTo>
                    <a:pt x="0" y="499"/>
                  </a:lnTo>
                  <a:lnTo>
                    <a:pt x="14" y="501"/>
                  </a:lnTo>
                  <a:lnTo>
                    <a:pt x="26" y="506"/>
                  </a:lnTo>
                  <a:lnTo>
                    <a:pt x="38" y="513"/>
                  </a:lnTo>
                  <a:lnTo>
                    <a:pt x="48" y="524"/>
                  </a:lnTo>
                  <a:lnTo>
                    <a:pt x="63" y="550"/>
                  </a:lnTo>
                  <a:lnTo>
                    <a:pt x="67" y="565"/>
                  </a:lnTo>
                  <a:lnTo>
                    <a:pt x="68" y="582"/>
                  </a:lnTo>
                  <a:lnTo>
                    <a:pt x="68" y="915"/>
                  </a:lnTo>
                  <a:lnTo>
                    <a:pt x="70" y="932"/>
                  </a:lnTo>
                  <a:lnTo>
                    <a:pt x="74" y="947"/>
                  </a:lnTo>
                  <a:lnTo>
                    <a:pt x="88" y="974"/>
                  </a:lnTo>
                  <a:lnTo>
                    <a:pt x="98" y="984"/>
                  </a:lnTo>
                  <a:lnTo>
                    <a:pt x="110" y="992"/>
                  </a:lnTo>
                  <a:lnTo>
                    <a:pt x="123" y="997"/>
                  </a:lnTo>
                  <a:lnTo>
                    <a:pt x="13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3" name="Text Box 103"/>
          <p:cNvSpPr>
            <a:spLocks/>
          </p:cNvSpPr>
          <p:nvPr/>
        </p:nvSpPr>
        <p:spPr>
          <a:xfrm>
            <a:off x="3059112" y="1268412"/>
            <a:ext cx="217487" cy="3600450"/>
          </a:xfrm>
          <a:custGeom>
            <a:avLst/>
            <a:gdLst/>
            <a:ahLst/>
            <a:cxnLst/>
            <a:rect l="0" t="0" r="r" b="b"/>
            <a:pathLst>
              <a:path w="136" h="1905">
                <a:moveTo>
                  <a:pt x="136" y="0"/>
                </a:moveTo>
                <a:lnTo>
                  <a:pt x="123" y="3"/>
                </a:lnTo>
                <a:lnTo>
                  <a:pt x="110" y="13"/>
                </a:lnTo>
                <a:lnTo>
                  <a:pt x="98" y="27"/>
                </a:lnTo>
                <a:lnTo>
                  <a:pt x="88" y="47"/>
                </a:lnTo>
                <a:lnTo>
                  <a:pt x="74" y="97"/>
                </a:lnTo>
                <a:lnTo>
                  <a:pt x="69" y="159"/>
                </a:lnTo>
                <a:lnTo>
                  <a:pt x="69" y="794"/>
                </a:lnTo>
                <a:lnTo>
                  <a:pt x="63" y="856"/>
                </a:lnTo>
                <a:lnTo>
                  <a:pt x="49" y="906"/>
                </a:lnTo>
                <a:lnTo>
                  <a:pt x="38" y="926"/>
                </a:lnTo>
                <a:lnTo>
                  <a:pt x="27" y="941"/>
                </a:lnTo>
                <a:lnTo>
                  <a:pt x="14" y="950"/>
                </a:lnTo>
                <a:lnTo>
                  <a:pt x="0" y="953"/>
                </a:lnTo>
                <a:lnTo>
                  <a:pt x="14" y="956"/>
                </a:lnTo>
                <a:lnTo>
                  <a:pt x="27" y="965"/>
                </a:lnTo>
                <a:lnTo>
                  <a:pt x="38" y="980"/>
                </a:lnTo>
                <a:lnTo>
                  <a:pt x="49" y="999"/>
                </a:lnTo>
                <a:lnTo>
                  <a:pt x="63" y="1050"/>
                </a:lnTo>
                <a:lnTo>
                  <a:pt x="69" y="1111"/>
                </a:lnTo>
                <a:lnTo>
                  <a:pt x="69" y="1747"/>
                </a:lnTo>
                <a:lnTo>
                  <a:pt x="74" y="1809"/>
                </a:lnTo>
                <a:lnTo>
                  <a:pt x="88" y="1859"/>
                </a:lnTo>
                <a:lnTo>
                  <a:pt x="98" y="1879"/>
                </a:lnTo>
                <a:lnTo>
                  <a:pt x="110" y="1893"/>
                </a:lnTo>
                <a:lnTo>
                  <a:pt x="123" y="1902"/>
                </a:lnTo>
                <a:lnTo>
                  <a:pt x="136" y="1905"/>
                </a:lnTo>
              </a:path>
            </a:pathLst>
          </a:custGeom>
          <a:noFill/>
          <a:ln w="38100" cap="rnd">
            <a:solidFill>
              <a:srgbClr val="0000FF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grpSp>
        <p:nvGrpSpPr>
          <p:cNvPr id="3" name="Group 104"/>
          <p:cNvGrpSpPr>
            <a:grpSpLocks/>
          </p:cNvGrpSpPr>
          <p:nvPr/>
        </p:nvGrpSpPr>
        <p:grpSpPr>
          <a:xfrm>
            <a:off x="5010150" y="2938462"/>
            <a:ext cx="4025900" cy="2093912"/>
            <a:chOff x="3156" y="1851"/>
            <a:chExt cx="2536" cy="1319"/>
          </a:xfrm>
        </p:grpSpPr>
        <p:sp>
          <p:nvSpPr>
            <p:cNvPr id="105" name="Text Box 105"/>
            <p:cNvSpPr>
              <a:spLocks/>
            </p:cNvSpPr>
            <p:nvPr/>
          </p:nvSpPr>
          <p:spPr>
            <a:xfrm>
              <a:off x="3289" y="1917"/>
              <a:ext cx="2403" cy="1086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2000" b="1" dirty="0" smtClean="0">
                  <a:latin typeface="Times New Roman" pitchFamily="18" charset="0"/>
                </a:rPr>
                <a:t>VELOCIDAD DE SÍNTESIS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TRANSCRIPCION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TRADUCCION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latin typeface="Times New Roman" pitchFamily="18" charset="0"/>
                </a:rPr>
                <a:t>VELOCIDAD DE DEGRADACIÓN</a:t>
              </a:r>
            </a:p>
          </p:txBody>
        </p:sp>
        <p:sp>
          <p:nvSpPr>
            <p:cNvPr id="106" name="Text Box 106"/>
            <p:cNvSpPr>
              <a:spLocks/>
            </p:cNvSpPr>
            <p:nvPr/>
          </p:nvSpPr>
          <p:spPr>
            <a:xfrm>
              <a:off x="3156" y="1851"/>
              <a:ext cx="136" cy="1319"/>
            </a:xfrm>
            <a:custGeom>
              <a:avLst/>
              <a:gdLst/>
              <a:ahLst/>
              <a:cxnLst/>
              <a:rect l="0" t="0" r="r" b="b"/>
              <a:pathLst>
                <a:path w="136" h="1089">
                  <a:moveTo>
                    <a:pt x="136" y="0"/>
                  </a:moveTo>
                  <a:lnTo>
                    <a:pt x="122" y="2"/>
                  </a:lnTo>
                  <a:lnTo>
                    <a:pt x="110" y="7"/>
                  </a:lnTo>
                  <a:lnTo>
                    <a:pt x="98" y="15"/>
                  </a:lnTo>
                  <a:lnTo>
                    <a:pt x="88" y="27"/>
                  </a:lnTo>
                  <a:lnTo>
                    <a:pt x="73" y="56"/>
                  </a:lnTo>
                  <a:lnTo>
                    <a:pt x="69" y="73"/>
                  </a:lnTo>
                  <a:lnTo>
                    <a:pt x="68" y="91"/>
                  </a:lnTo>
                  <a:lnTo>
                    <a:pt x="68" y="454"/>
                  </a:lnTo>
                  <a:lnTo>
                    <a:pt x="67" y="472"/>
                  </a:lnTo>
                  <a:lnTo>
                    <a:pt x="63" y="489"/>
                  </a:lnTo>
                  <a:lnTo>
                    <a:pt x="48" y="518"/>
                  </a:lnTo>
                  <a:lnTo>
                    <a:pt x="38" y="529"/>
                  </a:lnTo>
                  <a:lnTo>
                    <a:pt x="27" y="538"/>
                  </a:lnTo>
                  <a:lnTo>
                    <a:pt x="14" y="543"/>
                  </a:lnTo>
                  <a:lnTo>
                    <a:pt x="0" y="545"/>
                  </a:lnTo>
                  <a:lnTo>
                    <a:pt x="14" y="546"/>
                  </a:lnTo>
                  <a:lnTo>
                    <a:pt x="27" y="552"/>
                  </a:lnTo>
                  <a:lnTo>
                    <a:pt x="38" y="560"/>
                  </a:lnTo>
                  <a:lnTo>
                    <a:pt x="48" y="571"/>
                  </a:lnTo>
                  <a:lnTo>
                    <a:pt x="63" y="600"/>
                  </a:lnTo>
                  <a:lnTo>
                    <a:pt x="67" y="617"/>
                  </a:lnTo>
                  <a:lnTo>
                    <a:pt x="68" y="635"/>
                  </a:lnTo>
                  <a:lnTo>
                    <a:pt x="68" y="999"/>
                  </a:lnTo>
                  <a:lnTo>
                    <a:pt x="69" y="1017"/>
                  </a:lnTo>
                  <a:lnTo>
                    <a:pt x="73" y="1034"/>
                  </a:lnTo>
                  <a:lnTo>
                    <a:pt x="88" y="1063"/>
                  </a:lnTo>
                  <a:lnTo>
                    <a:pt x="98" y="1074"/>
                  </a:lnTo>
                  <a:lnTo>
                    <a:pt x="110" y="1082"/>
                  </a:lnTo>
                  <a:lnTo>
                    <a:pt x="122" y="1087"/>
                  </a:lnTo>
                  <a:lnTo>
                    <a:pt x="136" y="108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7" name="Text Box 107"/>
          <p:cNvSpPr txBox="1">
            <a:spLocks/>
          </p:cNvSpPr>
          <p:nvPr/>
        </p:nvSpPr>
        <p:spPr>
          <a:xfrm>
            <a:off x="3571868" y="2285992"/>
            <a:ext cx="971550" cy="30797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(RÁPIDA)</a:t>
            </a:r>
          </a:p>
        </p:txBody>
      </p:sp>
      <p:grpSp>
        <p:nvGrpSpPr>
          <p:cNvPr id="4" name="Group 108"/>
          <p:cNvGrpSpPr>
            <a:grpSpLocks/>
          </p:cNvGrpSpPr>
          <p:nvPr/>
        </p:nvGrpSpPr>
        <p:grpSpPr>
          <a:xfrm>
            <a:off x="4537106" y="4997450"/>
            <a:ext cx="4464050" cy="1585912"/>
            <a:chOff x="2653" y="3148"/>
            <a:chExt cx="2812" cy="999"/>
          </a:xfrm>
        </p:grpSpPr>
        <p:sp>
          <p:nvSpPr>
            <p:cNvPr id="109" name="Text Box 109"/>
            <p:cNvSpPr>
              <a:spLocks/>
            </p:cNvSpPr>
            <p:nvPr/>
          </p:nvSpPr>
          <p:spPr>
            <a:xfrm>
              <a:off x="2838" y="3249"/>
              <a:ext cx="949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CITOSOL</a:t>
              </a:r>
            </a:p>
          </p:txBody>
        </p:sp>
        <p:sp>
          <p:nvSpPr>
            <p:cNvPr id="110" name="Text Box 110"/>
            <p:cNvSpPr>
              <a:spLocks/>
            </p:cNvSpPr>
            <p:nvPr/>
          </p:nvSpPr>
          <p:spPr>
            <a:xfrm>
              <a:off x="2835" y="3575"/>
              <a:ext cx="1340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MITOCONDRIA</a:t>
              </a:r>
            </a:p>
          </p:txBody>
        </p:sp>
        <p:sp>
          <p:nvSpPr>
            <p:cNvPr id="111" name="Text Box 111"/>
            <p:cNvSpPr>
              <a:spLocks/>
            </p:cNvSpPr>
            <p:nvPr/>
          </p:nvSpPr>
          <p:spPr>
            <a:xfrm>
              <a:off x="2653" y="3148"/>
              <a:ext cx="189" cy="999"/>
            </a:xfrm>
            <a:custGeom>
              <a:avLst/>
              <a:gdLst/>
              <a:ahLst/>
              <a:cxnLst/>
              <a:rect l="0" t="0" r="r" b="b"/>
              <a:pathLst>
                <a:path w="226" h="998">
                  <a:moveTo>
                    <a:pt x="226" y="0"/>
                  </a:moveTo>
                  <a:lnTo>
                    <a:pt x="204" y="2"/>
                  </a:lnTo>
                  <a:lnTo>
                    <a:pt x="182" y="6"/>
                  </a:lnTo>
                  <a:lnTo>
                    <a:pt x="163" y="14"/>
                  </a:lnTo>
                  <a:lnTo>
                    <a:pt x="146" y="24"/>
                  </a:lnTo>
                  <a:lnTo>
                    <a:pt x="133" y="37"/>
                  </a:lnTo>
                  <a:lnTo>
                    <a:pt x="122" y="51"/>
                  </a:lnTo>
                  <a:lnTo>
                    <a:pt x="116" y="67"/>
                  </a:lnTo>
                  <a:lnTo>
                    <a:pt x="113" y="84"/>
                  </a:lnTo>
                  <a:lnTo>
                    <a:pt x="113" y="416"/>
                  </a:lnTo>
                  <a:lnTo>
                    <a:pt x="111" y="433"/>
                  </a:lnTo>
                  <a:lnTo>
                    <a:pt x="105" y="448"/>
                  </a:lnTo>
                  <a:lnTo>
                    <a:pt x="94" y="462"/>
                  </a:lnTo>
                  <a:lnTo>
                    <a:pt x="80" y="475"/>
                  </a:lnTo>
                  <a:lnTo>
                    <a:pt x="63" y="485"/>
                  </a:lnTo>
                  <a:lnTo>
                    <a:pt x="44" y="493"/>
                  </a:lnTo>
                  <a:lnTo>
                    <a:pt x="23" y="497"/>
                  </a:lnTo>
                  <a:lnTo>
                    <a:pt x="0" y="499"/>
                  </a:lnTo>
                  <a:lnTo>
                    <a:pt x="23" y="501"/>
                  </a:lnTo>
                  <a:lnTo>
                    <a:pt x="44" y="505"/>
                  </a:lnTo>
                  <a:lnTo>
                    <a:pt x="63" y="513"/>
                  </a:lnTo>
                  <a:lnTo>
                    <a:pt x="80" y="523"/>
                  </a:lnTo>
                  <a:lnTo>
                    <a:pt x="94" y="536"/>
                  </a:lnTo>
                  <a:lnTo>
                    <a:pt x="105" y="550"/>
                  </a:lnTo>
                  <a:lnTo>
                    <a:pt x="111" y="566"/>
                  </a:lnTo>
                  <a:lnTo>
                    <a:pt x="113" y="583"/>
                  </a:lnTo>
                  <a:lnTo>
                    <a:pt x="113" y="915"/>
                  </a:lnTo>
                  <a:lnTo>
                    <a:pt x="116" y="932"/>
                  </a:lnTo>
                  <a:lnTo>
                    <a:pt x="122" y="947"/>
                  </a:lnTo>
                  <a:lnTo>
                    <a:pt x="133" y="961"/>
                  </a:lnTo>
                  <a:lnTo>
                    <a:pt x="146" y="974"/>
                  </a:lnTo>
                  <a:lnTo>
                    <a:pt x="163" y="984"/>
                  </a:lnTo>
                  <a:lnTo>
                    <a:pt x="182" y="992"/>
                  </a:lnTo>
                  <a:lnTo>
                    <a:pt x="204" y="996"/>
                  </a:lnTo>
                  <a:lnTo>
                    <a:pt x="22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  <p:sp>
          <p:nvSpPr>
            <p:cNvPr id="112" name="Text Box 112"/>
            <p:cNvSpPr>
              <a:spLocks/>
            </p:cNvSpPr>
            <p:nvPr/>
          </p:nvSpPr>
          <p:spPr>
            <a:xfrm>
              <a:off x="2835" y="3890"/>
              <a:ext cx="1267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PEROXISOMA</a:t>
              </a:r>
            </a:p>
          </p:txBody>
        </p:sp>
        <p:sp>
          <p:nvSpPr>
            <p:cNvPr id="113" name="Text Box 113"/>
            <p:cNvSpPr>
              <a:spLocks/>
            </p:cNvSpPr>
            <p:nvPr/>
          </p:nvSpPr>
          <p:spPr>
            <a:xfrm>
              <a:off x="4195" y="3249"/>
              <a:ext cx="1270" cy="44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RETIC. ENDOPLASM.</a:t>
              </a:r>
            </a:p>
          </p:txBody>
        </p:sp>
        <p:sp>
          <p:nvSpPr>
            <p:cNvPr id="114" name="Text Box 114"/>
            <p:cNvSpPr>
              <a:spLocks/>
            </p:cNvSpPr>
            <p:nvPr/>
          </p:nvSpPr>
          <p:spPr>
            <a:xfrm>
              <a:off x="4290" y="3890"/>
              <a:ext cx="1085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LISOSOMA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26988"/>
            <a:ext cx="8280400" cy="1062038"/>
          </a:xfr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b="1" dirty="0" smtClean="0">
                <a:latin typeface="+mn-lt"/>
              </a:rPr>
              <a:t>COMPARTIMENTALIZACIÓN</a:t>
            </a:r>
            <a:r>
              <a:rPr lang="es-ES_tradnl" sz="3200" dirty="0" smtClean="0"/>
              <a:t> </a:t>
            </a:r>
            <a:br>
              <a:rPr lang="es-ES_tradnl" sz="3200" dirty="0" smtClean="0"/>
            </a:br>
            <a:r>
              <a:rPr lang="es-ES_tradnl" sz="3200" dirty="0" smtClean="0"/>
              <a:t>de las Vías Metabólicas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68313" y="1125538"/>
            <a:ext cx="3902075" cy="1939635"/>
          </a:xfrm>
          <a:prstGeom prst="rect">
            <a:avLst/>
          </a:prstGeom>
          <a:solidFill>
            <a:srgbClr val="00E0A5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rgbClr val="FF0066"/>
                </a:solidFill>
              </a:rPr>
              <a:t>CITOSOL</a:t>
            </a:r>
          </a:p>
          <a:p>
            <a:r>
              <a:rPr lang="es-ES_tradnl" sz="2400" dirty="0" smtClean="0"/>
              <a:t>Glicólisis </a:t>
            </a:r>
            <a:endParaRPr lang="es-ES_tradnl" sz="2400" dirty="0"/>
          </a:p>
          <a:p>
            <a:r>
              <a:rPr lang="es-ES_tradnl" sz="2400" dirty="0"/>
              <a:t>Metabolismo del glucógeno</a:t>
            </a:r>
          </a:p>
          <a:p>
            <a:r>
              <a:rPr lang="es-ES_tradnl" sz="2400" dirty="0"/>
              <a:t>Vía de las pentosas fosfato </a:t>
            </a:r>
          </a:p>
          <a:p>
            <a:r>
              <a:rPr lang="es-ES_tradnl" sz="2400" dirty="0"/>
              <a:t>Síntesis de ácidos grasos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754563" y="2492375"/>
            <a:ext cx="4389437" cy="19396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rgbClr val="0000CC"/>
                </a:solidFill>
              </a:rPr>
              <a:t>MATRIZ MITOCONDRIAL</a:t>
            </a:r>
          </a:p>
          <a:p>
            <a:r>
              <a:rPr lang="es-ES_tradnl" sz="2400" dirty="0" smtClean="0"/>
              <a:t>Ciclo </a:t>
            </a:r>
            <a:r>
              <a:rPr lang="es-ES_tradnl" sz="2400" dirty="0"/>
              <a:t>del ácido cítrico</a:t>
            </a:r>
          </a:p>
          <a:p>
            <a:r>
              <a:rPr lang="es-ES_tradnl" sz="2400" dirty="0" err="1"/>
              <a:t>Fosforilación</a:t>
            </a:r>
            <a:r>
              <a:rPr lang="es-ES_tradnl" sz="2400" dirty="0"/>
              <a:t> </a:t>
            </a:r>
            <a:r>
              <a:rPr lang="es-ES_tradnl" sz="2400" dirty="0" err="1"/>
              <a:t>oxidativa</a:t>
            </a:r>
            <a:r>
              <a:rPr lang="es-ES_tradnl" sz="2400" dirty="0"/>
              <a:t> </a:t>
            </a:r>
          </a:p>
          <a:p>
            <a:r>
              <a:rPr lang="es-ES_tradnl" sz="2400" dirty="0">
                <a:latin typeface="Symbol" pitchFamily="18" charset="2"/>
              </a:rPr>
              <a:t>b</a:t>
            </a:r>
            <a:r>
              <a:rPr lang="es-ES_tradnl" sz="2400" dirty="0"/>
              <a:t>-oxidación de los ácidos grasos </a:t>
            </a:r>
          </a:p>
          <a:p>
            <a:r>
              <a:rPr lang="es-ES_tradnl" sz="2400" dirty="0"/>
              <a:t>Formación de cuerpos cetónicos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116013" y="5373688"/>
            <a:ext cx="7027887" cy="113941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00E0A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s-ES_tradnl" sz="2000" b="1" dirty="0" smtClean="0">
                <a:solidFill>
                  <a:srgbClr val="FFFF00"/>
                </a:solidFill>
              </a:rPr>
              <a:t>INTERRELACIÓN ENTRE AMBOS COMPARTIMIENTOS </a:t>
            </a:r>
          </a:p>
          <a:p>
            <a:pPr algn="ctr"/>
            <a:r>
              <a:rPr lang="es-ES_tradnl" sz="2400" dirty="0" smtClean="0"/>
              <a:t>Gluconeogénesis</a:t>
            </a:r>
            <a:endParaRPr lang="es-ES_tradnl" sz="2400" dirty="0"/>
          </a:p>
          <a:p>
            <a:pPr algn="ctr"/>
            <a:r>
              <a:rPr lang="es-ES_tradnl" sz="2400" dirty="0"/>
              <a:t>Síntesis de la urea</a:t>
            </a:r>
          </a:p>
        </p:txBody>
      </p:sp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463550" y="2919413"/>
            <a:ext cx="3752850" cy="2312987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1182688" y="3495675"/>
            <a:ext cx="2241550" cy="1162050"/>
          </a:xfrm>
          <a:prstGeom prst="roundRect">
            <a:avLst>
              <a:gd name="adj" fmla="val 1665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>
            <a:off x="1344613" y="3595688"/>
            <a:ext cx="1906587" cy="889000"/>
          </a:xfrm>
          <a:custGeom>
            <a:avLst/>
            <a:gdLst>
              <a:gd name="T0" fmla="*/ 2147483647 w 1201"/>
              <a:gd name="T1" fmla="*/ 2147483647 h 560"/>
              <a:gd name="T2" fmla="*/ 2147483647 w 1201"/>
              <a:gd name="T3" fmla="*/ 2147483647 h 560"/>
              <a:gd name="T4" fmla="*/ 2147483647 w 1201"/>
              <a:gd name="T5" fmla="*/ 2147483647 h 560"/>
              <a:gd name="T6" fmla="*/ 0 w 1201"/>
              <a:gd name="T7" fmla="*/ 2147483647 h 560"/>
              <a:gd name="T8" fmla="*/ 2147483647 w 1201"/>
              <a:gd name="T9" fmla="*/ 2147483647 h 560"/>
              <a:gd name="T10" fmla="*/ 2147483647 w 1201"/>
              <a:gd name="T11" fmla="*/ 2147483647 h 560"/>
              <a:gd name="T12" fmla="*/ 2147483647 w 1201"/>
              <a:gd name="T13" fmla="*/ 2147483647 h 560"/>
              <a:gd name="T14" fmla="*/ 2147483647 w 1201"/>
              <a:gd name="T15" fmla="*/ 2147483647 h 560"/>
              <a:gd name="T16" fmla="*/ 2147483647 w 1201"/>
              <a:gd name="T17" fmla="*/ 2147483647 h 560"/>
              <a:gd name="T18" fmla="*/ 2147483647 w 1201"/>
              <a:gd name="T19" fmla="*/ 2147483647 h 560"/>
              <a:gd name="T20" fmla="*/ 2147483647 w 1201"/>
              <a:gd name="T21" fmla="*/ 2147483647 h 560"/>
              <a:gd name="T22" fmla="*/ 2147483647 w 1201"/>
              <a:gd name="T23" fmla="*/ 2147483647 h 560"/>
              <a:gd name="T24" fmla="*/ 2147483647 w 1201"/>
              <a:gd name="T25" fmla="*/ 2147483647 h 560"/>
              <a:gd name="T26" fmla="*/ 2147483647 w 1201"/>
              <a:gd name="T27" fmla="*/ 2147483647 h 560"/>
              <a:gd name="T28" fmla="*/ 2147483647 w 1201"/>
              <a:gd name="T29" fmla="*/ 2147483647 h 560"/>
              <a:gd name="T30" fmla="*/ 2147483647 w 1201"/>
              <a:gd name="T31" fmla="*/ 2147483647 h 560"/>
              <a:gd name="T32" fmla="*/ 2147483647 w 1201"/>
              <a:gd name="T33" fmla="*/ 2147483647 h 560"/>
              <a:gd name="T34" fmla="*/ 2147483647 w 1201"/>
              <a:gd name="T35" fmla="*/ 2147483647 h 560"/>
              <a:gd name="T36" fmla="*/ 2147483647 w 1201"/>
              <a:gd name="T37" fmla="*/ 2147483647 h 560"/>
              <a:gd name="T38" fmla="*/ 2147483647 w 1201"/>
              <a:gd name="T39" fmla="*/ 2147483647 h 560"/>
              <a:gd name="T40" fmla="*/ 2147483647 w 1201"/>
              <a:gd name="T41" fmla="*/ 2147483647 h 560"/>
              <a:gd name="T42" fmla="*/ 2147483647 w 1201"/>
              <a:gd name="T43" fmla="*/ 2147483647 h 560"/>
              <a:gd name="T44" fmla="*/ 2147483647 w 1201"/>
              <a:gd name="T45" fmla="*/ 2147483647 h 560"/>
              <a:gd name="T46" fmla="*/ 2147483647 w 1201"/>
              <a:gd name="T47" fmla="*/ 2147483647 h 560"/>
              <a:gd name="T48" fmla="*/ 2147483647 w 1201"/>
              <a:gd name="T49" fmla="*/ 2147483647 h 560"/>
              <a:gd name="T50" fmla="*/ 2147483647 w 1201"/>
              <a:gd name="T51" fmla="*/ 2147483647 h 560"/>
              <a:gd name="T52" fmla="*/ 2147483647 w 1201"/>
              <a:gd name="T53" fmla="*/ 2147483647 h 560"/>
              <a:gd name="T54" fmla="*/ 2147483647 w 1201"/>
              <a:gd name="T55" fmla="*/ 2147483647 h 560"/>
              <a:gd name="T56" fmla="*/ 2147483647 w 1201"/>
              <a:gd name="T57" fmla="*/ 2147483647 h 560"/>
              <a:gd name="T58" fmla="*/ 2147483647 w 1201"/>
              <a:gd name="T59" fmla="*/ 2147483647 h 560"/>
              <a:gd name="T60" fmla="*/ 2147483647 w 1201"/>
              <a:gd name="T61" fmla="*/ 2147483647 h 560"/>
              <a:gd name="T62" fmla="*/ 2147483647 w 1201"/>
              <a:gd name="T63" fmla="*/ 2147483647 h 560"/>
              <a:gd name="T64" fmla="*/ 2147483647 w 1201"/>
              <a:gd name="T65" fmla="*/ 2147483647 h 560"/>
              <a:gd name="T66" fmla="*/ 2147483647 w 1201"/>
              <a:gd name="T67" fmla="*/ 2147483647 h 560"/>
              <a:gd name="T68" fmla="*/ 2147483647 w 1201"/>
              <a:gd name="T69" fmla="*/ 2147483647 h 560"/>
              <a:gd name="T70" fmla="*/ 2147483647 w 1201"/>
              <a:gd name="T71" fmla="*/ 2147483647 h 560"/>
              <a:gd name="T72" fmla="*/ 2147483647 w 1201"/>
              <a:gd name="T73" fmla="*/ 2147483647 h 560"/>
              <a:gd name="T74" fmla="*/ 2147483647 w 1201"/>
              <a:gd name="T75" fmla="*/ 2147483647 h 560"/>
              <a:gd name="T76" fmla="*/ 2147483647 w 1201"/>
              <a:gd name="T77" fmla="*/ 2147483647 h 560"/>
              <a:gd name="T78" fmla="*/ 2147483647 w 1201"/>
              <a:gd name="T79" fmla="*/ 2147483647 h 560"/>
              <a:gd name="T80" fmla="*/ 2147483647 w 1201"/>
              <a:gd name="T81" fmla="*/ 2147483647 h 560"/>
              <a:gd name="T82" fmla="*/ 2147483647 w 1201"/>
              <a:gd name="T83" fmla="*/ 2147483647 h 560"/>
              <a:gd name="T84" fmla="*/ 2147483647 w 1201"/>
              <a:gd name="T85" fmla="*/ 2147483647 h 560"/>
              <a:gd name="T86" fmla="*/ 2147483647 w 1201"/>
              <a:gd name="T87" fmla="*/ 2147483647 h 560"/>
              <a:gd name="T88" fmla="*/ 2147483647 w 1201"/>
              <a:gd name="T89" fmla="*/ 2147483647 h 560"/>
              <a:gd name="T90" fmla="*/ 2147483647 w 1201"/>
              <a:gd name="T91" fmla="*/ 2147483647 h 560"/>
              <a:gd name="T92" fmla="*/ 2147483647 w 1201"/>
              <a:gd name="T93" fmla="*/ 2147483647 h 560"/>
              <a:gd name="T94" fmla="*/ 2147483647 w 1201"/>
              <a:gd name="T95" fmla="*/ 2147483647 h 560"/>
              <a:gd name="T96" fmla="*/ 2147483647 w 1201"/>
              <a:gd name="T97" fmla="*/ 2147483647 h 560"/>
              <a:gd name="T98" fmla="*/ 2147483647 w 1201"/>
              <a:gd name="T99" fmla="*/ 2147483647 h 560"/>
              <a:gd name="T100" fmla="*/ 2147483647 w 1201"/>
              <a:gd name="T101" fmla="*/ 2147483647 h 560"/>
              <a:gd name="T102" fmla="*/ 2147483647 w 1201"/>
              <a:gd name="T103" fmla="*/ 2147483647 h 560"/>
              <a:gd name="T104" fmla="*/ 2147483647 w 1201"/>
              <a:gd name="T105" fmla="*/ 2147483647 h 560"/>
              <a:gd name="T106" fmla="*/ 2147483647 w 1201"/>
              <a:gd name="T107" fmla="*/ 2147483647 h 560"/>
              <a:gd name="T108" fmla="*/ 2147483647 w 1201"/>
              <a:gd name="T109" fmla="*/ 2147483647 h 560"/>
              <a:gd name="T110" fmla="*/ 2147483647 w 1201"/>
              <a:gd name="T111" fmla="*/ 2147483647 h 5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1"/>
              <a:gd name="T169" fmla="*/ 0 h 560"/>
              <a:gd name="T170" fmla="*/ 1201 w 1201"/>
              <a:gd name="T171" fmla="*/ 560 h 56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1" h="560">
                <a:moveTo>
                  <a:pt x="265" y="31"/>
                </a:moveTo>
                <a:lnTo>
                  <a:pt x="258" y="31"/>
                </a:lnTo>
                <a:lnTo>
                  <a:pt x="247" y="30"/>
                </a:lnTo>
                <a:lnTo>
                  <a:pt x="220" y="27"/>
                </a:lnTo>
                <a:lnTo>
                  <a:pt x="186" y="24"/>
                </a:lnTo>
                <a:lnTo>
                  <a:pt x="149" y="24"/>
                </a:lnTo>
                <a:lnTo>
                  <a:pt x="112" y="26"/>
                </a:lnTo>
                <a:lnTo>
                  <a:pt x="77" y="34"/>
                </a:lnTo>
                <a:lnTo>
                  <a:pt x="48" y="49"/>
                </a:lnTo>
                <a:lnTo>
                  <a:pt x="28" y="73"/>
                </a:lnTo>
                <a:lnTo>
                  <a:pt x="21" y="90"/>
                </a:lnTo>
                <a:lnTo>
                  <a:pt x="15" y="111"/>
                </a:lnTo>
                <a:lnTo>
                  <a:pt x="11" y="134"/>
                </a:lnTo>
                <a:lnTo>
                  <a:pt x="7" y="161"/>
                </a:lnTo>
                <a:lnTo>
                  <a:pt x="2" y="221"/>
                </a:lnTo>
                <a:lnTo>
                  <a:pt x="0" y="285"/>
                </a:lnTo>
                <a:lnTo>
                  <a:pt x="2" y="349"/>
                </a:lnTo>
                <a:lnTo>
                  <a:pt x="8" y="408"/>
                </a:lnTo>
                <a:lnTo>
                  <a:pt x="11" y="435"/>
                </a:lnTo>
                <a:lnTo>
                  <a:pt x="16" y="458"/>
                </a:lnTo>
                <a:lnTo>
                  <a:pt x="22" y="479"/>
                </a:lnTo>
                <a:lnTo>
                  <a:pt x="28" y="495"/>
                </a:lnTo>
                <a:lnTo>
                  <a:pt x="46" y="519"/>
                </a:lnTo>
                <a:lnTo>
                  <a:pt x="70" y="535"/>
                </a:lnTo>
                <a:lnTo>
                  <a:pt x="99" y="544"/>
                </a:lnTo>
                <a:lnTo>
                  <a:pt x="131" y="548"/>
                </a:lnTo>
                <a:lnTo>
                  <a:pt x="162" y="546"/>
                </a:lnTo>
                <a:lnTo>
                  <a:pt x="191" y="542"/>
                </a:lnTo>
                <a:lnTo>
                  <a:pt x="216" y="534"/>
                </a:lnTo>
                <a:lnTo>
                  <a:pt x="234" y="525"/>
                </a:lnTo>
                <a:lnTo>
                  <a:pt x="245" y="511"/>
                </a:lnTo>
                <a:lnTo>
                  <a:pt x="251" y="490"/>
                </a:lnTo>
                <a:lnTo>
                  <a:pt x="252" y="464"/>
                </a:lnTo>
                <a:lnTo>
                  <a:pt x="251" y="435"/>
                </a:lnTo>
                <a:lnTo>
                  <a:pt x="249" y="407"/>
                </a:lnTo>
                <a:lnTo>
                  <a:pt x="247" y="381"/>
                </a:lnTo>
                <a:lnTo>
                  <a:pt x="247" y="358"/>
                </a:lnTo>
                <a:lnTo>
                  <a:pt x="249" y="343"/>
                </a:lnTo>
                <a:lnTo>
                  <a:pt x="260" y="327"/>
                </a:lnTo>
                <a:lnTo>
                  <a:pt x="266" y="323"/>
                </a:lnTo>
                <a:lnTo>
                  <a:pt x="274" y="322"/>
                </a:lnTo>
                <a:lnTo>
                  <a:pt x="281" y="324"/>
                </a:lnTo>
                <a:lnTo>
                  <a:pt x="288" y="329"/>
                </a:lnTo>
                <a:lnTo>
                  <a:pt x="296" y="337"/>
                </a:lnTo>
                <a:lnTo>
                  <a:pt x="302" y="348"/>
                </a:lnTo>
                <a:lnTo>
                  <a:pt x="307" y="365"/>
                </a:lnTo>
                <a:lnTo>
                  <a:pt x="309" y="390"/>
                </a:lnTo>
                <a:lnTo>
                  <a:pt x="310" y="418"/>
                </a:lnTo>
                <a:lnTo>
                  <a:pt x="312" y="450"/>
                </a:lnTo>
                <a:lnTo>
                  <a:pt x="315" y="481"/>
                </a:lnTo>
                <a:lnTo>
                  <a:pt x="322" y="509"/>
                </a:lnTo>
                <a:lnTo>
                  <a:pt x="335" y="532"/>
                </a:lnTo>
                <a:lnTo>
                  <a:pt x="354" y="547"/>
                </a:lnTo>
                <a:lnTo>
                  <a:pt x="368" y="552"/>
                </a:lnTo>
                <a:lnTo>
                  <a:pt x="384" y="555"/>
                </a:lnTo>
                <a:lnTo>
                  <a:pt x="423" y="559"/>
                </a:lnTo>
                <a:lnTo>
                  <a:pt x="468" y="558"/>
                </a:lnTo>
                <a:lnTo>
                  <a:pt x="516" y="554"/>
                </a:lnTo>
                <a:lnTo>
                  <a:pt x="564" y="547"/>
                </a:lnTo>
                <a:lnTo>
                  <a:pt x="609" y="538"/>
                </a:lnTo>
                <a:lnTo>
                  <a:pt x="648" y="527"/>
                </a:lnTo>
                <a:lnTo>
                  <a:pt x="663" y="522"/>
                </a:lnTo>
                <a:lnTo>
                  <a:pt x="676" y="516"/>
                </a:lnTo>
                <a:lnTo>
                  <a:pt x="695" y="501"/>
                </a:lnTo>
                <a:lnTo>
                  <a:pt x="707" y="481"/>
                </a:lnTo>
                <a:lnTo>
                  <a:pt x="713" y="458"/>
                </a:lnTo>
                <a:lnTo>
                  <a:pt x="716" y="433"/>
                </a:lnTo>
                <a:lnTo>
                  <a:pt x="717" y="409"/>
                </a:lnTo>
                <a:lnTo>
                  <a:pt x="717" y="387"/>
                </a:lnTo>
                <a:lnTo>
                  <a:pt x="718" y="370"/>
                </a:lnTo>
                <a:lnTo>
                  <a:pt x="721" y="359"/>
                </a:lnTo>
                <a:lnTo>
                  <a:pt x="727" y="354"/>
                </a:lnTo>
                <a:lnTo>
                  <a:pt x="732" y="354"/>
                </a:lnTo>
                <a:lnTo>
                  <a:pt x="738" y="357"/>
                </a:lnTo>
                <a:lnTo>
                  <a:pt x="743" y="364"/>
                </a:lnTo>
                <a:lnTo>
                  <a:pt x="754" y="382"/>
                </a:lnTo>
                <a:lnTo>
                  <a:pt x="762" y="404"/>
                </a:lnTo>
                <a:lnTo>
                  <a:pt x="764" y="417"/>
                </a:lnTo>
                <a:lnTo>
                  <a:pt x="765" y="434"/>
                </a:lnTo>
                <a:lnTo>
                  <a:pt x="764" y="473"/>
                </a:lnTo>
                <a:lnTo>
                  <a:pt x="765" y="492"/>
                </a:lnTo>
                <a:lnTo>
                  <a:pt x="767" y="510"/>
                </a:lnTo>
                <a:lnTo>
                  <a:pt x="773" y="525"/>
                </a:lnTo>
                <a:lnTo>
                  <a:pt x="781" y="534"/>
                </a:lnTo>
                <a:lnTo>
                  <a:pt x="795" y="541"/>
                </a:lnTo>
                <a:lnTo>
                  <a:pt x="814" y="544"/>
                </a:lnTo>
                <a:lnTo>
                  <a:pt x="835" y="546"/>
                </a:lnTo>
                <a:lnTo>
                  <a:pt x="858" y="546"/>
                </a:lnTo>
                <a:lnTo>
                  <a:pt x="882" y="543"/>
                </a:lnTo>
                <a:lnTo>
                  <a:pt x="904" y="538"/>
                </a:lnTo>
                <a:lnTo>
                  <a:pt x="923" y="530"/>
                </a:lnTo>
                <a:lnTo>
                  <a:pt x="937" y="519"/>
                </a:lnTo>
                <a:lnTo>
                  <a:pt x="947" y="504"/>
                </a:lnTo>
                <a:lnTo>
                  <a:pt x="954" y="482"/>
                </a:lnTo>
                <a:lnTo>
                  <a:pt x="958" y="456"/>
                </a:lnTo>
                <a:lnTo>
                  <a:pt x="960" y="429"/>
                </a:lnTo>
                <a:lnTo>
                  <a:pt x="961" y="402"/>
                </a:lnTo>
                <a:lnTo>
                  <a:pt x="963" y="378"/>
                </a:lnTo>
                <a:lnTo>
                  <a:pt x="965" y="357"/>
                </a:lnTo>
                <a:lnTo>
                  <a:pt x="969" y="343"/>
                </a:lnTo>
                <a:lnTo>
                  <a:pt x="975" y="335"/>
                </a:lnTo>
                <a:lnTo>
                  <a:pt x="980" y="331"/>
                </a:lnTo>
                <a:lnTo>
                  <a:pt x="987" y="330"/>
                </a:lnTo>
                <a:lnTo>
                  <a:pt x="994" y="332"/>
                </a:lnTo>
                <a:lnTo>
                  <a:pt x="1007" y="343"/>
                </a:lnTo>
                <a:lnTo>
                  <a:pt x="1017" y="359"/>
                </a:lnTo>
                <a:lnTo>
                  <a:pt x="1021" y="371"/>
                </a:lnTo>
                <a:lnTo>
                  <a:pt x="1024" y="386"/>
                </a:lnTo>
                <a:lnTo>
                  <a:pt x="1028" y="424"/>
                </a:lnTo>
                <a:lnTo>
                  <a:pt x="1033" y="461"/>
                </a:lnTo>
                <a:lnTo>
                  <a:pt x="1036" y="476"/>
                </a:lnTo>
                <a:lnTo>
                  <a:pt x="1041" y="487"/>
                </a:lnTo>
                <a:lnTo>
                  <a:pt x="1054" y="502"/>
                </a:lnTo>
                <a:lnTo>
                  <a:pt x="1069" y="509"/>
                </a:lnTo>
                <a:lnTo>
                  <a:pt x="1086" y="508"/>
                </a:lnTo>
                <a:lnTo>
                  <a:pt x="1096" y="503"/>
                </a:lnTo>
                <a:lnTo>
                  <a:pt x="1105" y="495"/>
                </a:lnTo>
                <a:lnTo>
                  <a:pt x="1116" y="484"/>
                </a:lnTo>
                <a:lnTo>
                  <a:pt x="1129" y="468"/>
                </a:lnTo>
                <a:lnTo>
                  <a:pt x="1142" y="450"/>
                </a:lnTo>
                <a:lnTo>
                  <a:pt x="1156" y="429"/>
                </a:lnTo>
                <a:lnTo>
                  <a:pt x="1179" y="382"/>
                </a:lnTo>
                <a:lnTo>
                  <a:pt x="1189" y="356"/>
                </a:lnTo>
                <a:lnTo>
                  <a:pt x="1194" y="330"/>
                </a:lnTo>
                <a:lnTo>
                  <a:pt x="1198" y="302"/>
                </a:lnTo>
                <a:lnTo>
                  <a:pt x="1200" y="268"/>
                </a:lnTo>
                <a:lnTo>
                  <a:pt x="1200" y="196"/>
                </a:lnTo>
                <a:lnTo>
                  <a:pt x="1196" y="160"/>
                </a:lnTo>
                <a:lnTo>
                  <a:pt x="1191" y="127"/>
                </a:lnTo>
                <a:lnTo>
                  <a:pt x="1182" y="97"/>
                </a:lnTo>
                <a:lnTo>
                  <a:pt x="1171" y="73"/>
                </a:lnTo>
                <a:lnTo>
                  <a:pt x="1156" y="54"/>
                </a:lnTo>
                <a:lnTo>
                  <a:pt x="1135" y="37"/>
                </a:lnTo>
                <a:lnTo>
                  <a:pt x="1110" y="23"/>
                </a:lnTo>
                <a:lnTo>
                  <a:pt x="1083" y="12"/>
                </a:lnTo>
                <a:lnTo>
                  <a:pt x="1056" y="5"/>
                </a:lnTo>
                <a:lnTo>
                  <a:pt x="1031" y="1"/>
                </a:lnTo>
                <a:lnTo>
                  <a:pt x="1010" y="1"/>
                </a:lnTo>
                <a:lnTo>
                  <a:pt x="993" y="5"/>
                </a:lnTo>
                <a:lnTo>
                  <a:pt x="982" y="17"/>
                </a:lnTo>
                <a:lnTo>
                  <a:pt x="974" y="36"/>
                </a:lnTo>
                <a:lnTo>
                  <a:pt x="969" y="61"/>
                </a:lnTo>
                <a:lnTo>
                  <a:pt x="966" y="90"/>
                </a:lnTo>
                <a:lnTo>
                  <a:pt x="963" y="118"/>
                </a:lnTo>
                <a:lnTo>
                  <a:pt x="961" y="145"/>
                </a:lnTo>
                <a:lnTo>
                  <a:pt x="958" y="166"/>
                </a:lnTo>
                <a:lnTo>
                  <a:pt x="953" y="179"/>
                </a:lnTo>
                <a:lnTo>
                  <a:pt x="946" y="185"/>
                </a:lnTo>
                <a:lnTo>
                  <a:pt x="939" y="185"/>
                </a:lnTo>
                <a:lnTo>
                  <a:pt x="931" y="183"/>
                </a:lnTo>
                <a:lnTo>
                  <a:pt x="923" y="177"/>
                </a:lnTo>
                <a:lnTo>
                  <a:pt x="907" y="160"/>
                </a:lnTo>
                <a:lnTo>
                  <a:pt x="897" y="143"/>
                </a:lnTo>
                <a:lnTo>
                  <a:pt x="894" y="128"/>
                </a:lnTo>
                <a:lnTo>
                  <a:pt x="897" y="110"/>
                </a:lnTo>
                <a:lnTo>
                  <a:pt x="900" y="91"/>
                </a:lnTo>
                <a:lnTo>
                  <a:pt x="899" y="73"/>
                </a:lnTo>
                <a:lnTo>
                  <a:pt x="899" y="54"/>
                </a:lnTo>
                <a:lnTo>
                  <a:pt x="899" y="34"/>
                </a:lnTo>
                <a:lnTo>
                  <a:pt x="896" y="24"/>
                </a:lnTo>
                <a:lnTo>
                  <a:pt x="891" y="16"/>
                </a:lnTo>
                <a:lnTo>
                  <a:pt x="882" y="10"/>
                </a:lnTo>
                <a:lnTo>
                  <a:pt x="868" y="5"/>
                </a:lnTo>
                <a:lnTo>
                  <a:pt x="846" y="2"/>
                </a:lnTo>
                <a:lnTo>
                  <a:pt x="817" y="0"/>
                </a:lnTo>
                <a:lnTo>
                  <a:pt x="782" y="0"/>
                </a:lnTo>
                <a:lnTo>
                  <a:pt x="745" y="0"/>
                </a:lnTo>
                <a:lnTo>
                  <a:pt x="709" y="3"/>
                </a:lnTo>
                <a:lnTo>
                  <a:pt x="675" y="7"/>
                </a:lnTo>
                <a:lnTo>
                  <a:pt x="647" y="12"/>
                </a:lnTo>
                <a:lnTo>
                  <a:pt x="627" y="20"/>
                </a:lnTo>
                <a:lnTo>
                  <a:pt x="616" y="31"/>
                </a:lnTo>
                <a:lnTo>
                  <a:pt x="611" y="45"/>
                </a:lnTo>
                <a:lnTo>
                  <a:pt x="610" y="61"/>
                </a:lnTo>
                <a:lnTo>
                  <a:pt x="613" y="78"/>
                </a:lnTo>
                <a:lnTo>
                  <a:pt x="621" y="113"/>
                </a:lnTo>
                <a:lnTo>
                  <a:pt x="625" y="130"/>
                </a:lnTo>
                <a:lnTo>
                  <a:pt x="625" y="143"/>
                </a:lnTo>
                <a:lnTo>
                  <a:pt x="623" y="167"/>
                </a:lnTo>
                <a:lnTo>
                  <a:pt x="621" y="188"/>
                </a:lnTo>
                <a:lnTo>
                  <a:pt x="617" y="203"/>
                </a:lnTo>
                <a:lnTo>
                  <a:pt x="614" y="208"/>
                </a:lnTo>
                <a:lnTo>
                  <a:pt x="609" y="209"/>
                </a:lnTo>
                <a:lnTo>
                  <a:pt x="603" y="208"/>
                </a:lnTo>
                <a:lnTo>
                  <a:pt x="595" y="203"/>
                </a:lnTo>
                <a:lnTo>
                  <a:pt x="577" y="187"/>
                </a:lnTo>
                <a:lnTo>
                  <a:pt x="558" y="166"/>
                </a:lnTo>
                <a:lnTo>
                  <a:pt x="545" y="143"/>
                </a:lnTo>
                <a:lnTo>
                  <a:pt x="543" y="131"/>
                </a:lnTo>
                <a:lnTo>
                  <a:pt x="545" y="116"/>
                </a:lnTo>
                <a:lnTo>
                  <a:pt x="553" y="84"/>
                </a:lnTo>
                <a:lnTo>
                  <a:pt x="556" y="69"/>
                </a:lnTo>
                <a:lnTo>
                  <a:pt x="556" y="54"/>
                </a:lnTo>
                <a:lnTo>
                  <a:pt x="552" y="42"/>
                </a:lnTo>
                <a:lnTo>
                  <a:pt x="542" y="32"/>
                </a:lnTo>
                <a:lnTo>
                  <a:pt x="524" y="25"/>
                </a:lnTo>
                <a:lnTo>
                  <a:pt x="498" y="19"/>
                </a:lnTo>
                <a:lnTo>
                  <a:pt x="468" y="14"/>
                </a:lnTo>
                <a:lnTo>
                  <a:pt x="435" y="11"/>
                </a:lnTo>
                <a:lnTo>
                  <a:pt x="402" y="10"/>
                </a:lnTo>
                <a:lnTo>
                  <a:pt x="372" y="10"/>
                </a:lnTo>
                <a:lnTo>
                  <a:pt x="347" y="12"/>
                </a:lnTo>
                <a:lnTo>
                  <a:pt x="329" y="15"/>
                </a:lnTo>
                <a:lnTo>
                  <a:pt x="320" y="22"/>
                </a:lnTo>
                <a:lnTo>
                  <a:pt x="316" y="31"/>
                </a:lnTo>
                <a:lnTo>
                  <a:pt x="317" y="43"/>
                </a:lnTo>
                <a:lnTo>
                  <a:pt x="320" y="56"/>
                </a:lnTo>
                <a:lnTo>
                  <a:pt x="332" y="82"/>
                </a:lnTo>
                <a:lnTo>
                  <a:pt x="335" y="94"/>
                </a:lnTo>
                <a:lnTo>
                  <a:pt x="337" y="103"/>
                </a:lnTo>
                <a:lnTo>
                  <a:pt x="337" y="117"/>
                </a:lnTo>
                <a:lnTo>
                  <a:pt x="336" y="128"/>
                </a:lnTo>
                <a:lnTo>
                  <a:pt x="329" y="143"/>
                </a:lnTo>
                <a:lnTo>
                  <a:pt x="322" y="151"/>
                </a:lnTo>
                <a:lnTo>
                  <a:pt x="314" y="158"/>
                </a:lnTo>
                <a:lnTo>
                  <a:pt x="305" y="162"/>
                </a:lnTo>
                <a:lnTo>
                  <a:pt x="297" y="159"/>
                </a:lnTo>
                <a:lnTo>
                  <a:pt x="294" y="154"/>
                </a:lnTo>
                <a:lnTo>
                  <a:pt x="290" y="147"/>
                </a:lnTo>
                <a:lnTo>
                  <a:pt x="284" y="128"/>
                </a:lnTo>
                <a:lnTo>
                  <a:pt x="278" y="106"/>
                </a:lnTo>
                <a:lnTo>
                  <a:pt x="273" y="87"/>
                </a:lnTo>
                <a:lnTo>
                  <a:pt x="268" y="56"/>
                </a:lnTo>
                <a:lnTo>
                  <a:pt x="267" y="42"/>
                </a:lnTo>
                <a:lnTo>
                  <a:pt x="265" y="31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2916238" y="2852738"/>
            <a:ext cx="1943100" cy="1081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827088" y="2708275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V="1">
            <a:off x="2124075" y="4221163"/>
            <a:ext cx="0" cy="1079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V="1">
            <a:off x="2124075" y="5011738"/>
            <a:ext cx="431800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08963" cy="1719262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AR" sz="3200" dirty="0" smtClean="0"/>
              <a:t>En el metabolismo de los lípidos </a:t>
            </a:r>
            <a:br>
              <a:rPr lang="es-AR" sz="3200" dirty="0" smtClean="0"/>
            </a:br>
            <a:r>
              <a:rPr lang="es-AR" sz="3200" dirty="0" smtClean="0"/>
              <a:t>(Biosíntesis y Degradación) la </a:t>
            </a:r>
            <a:r>
              <a:rPr lang="es-AR" sz="3200" dirty="0" err="1" smtClean="0">
                <a:solidFill>
                  <a:srgbClr val="FF0000"/>
                </a:solidFill>
              </a:rPr>
              <a:t>compartimentalización</a:t>
            </a:r>
            <a:r>
              <a:rPr lang="es-AR" sz="3200" dirty="0" smtClean="0">
                <a:solidFill>
                  <a:srgbClr val="FF3399"/>
                </a:solidFill>
              </a:rPr>
              <a:t> </a:t>
            </a:r>
            <a:r>
              <a:rPr lang="es-AR" sz="3200" dirty="0" smtClean="0"/>
              <a:t>de ambos procesos permite su regulación. Explique </a:t>
            </a:r>
            <a:endParaRPr lang="es-ES" sz="3200" dirty="0" smtClean="0"/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11188" y="3284538"/>
            <a:ext cx="7777162" cy="1816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s-AR" sz="2800" dirty="0" smtClean="0">
                <a:solidFill>
                  <a:schemeClr val="accent1">
                    <a:lumMod val="50000"/>
                  </a:schemeClr>
                </a:solidFill>
                <a:latin typeface="Lucida Sans" pitchFamily="34" charset="0"/>
              </a:rPr>
              <a:t>Intermediarios </a:t>
            </a:r>
            <a:r>
              <a:rPr lang="es-AR" sz="2800" dirty="0">
                <a:solidFill>
                  <a:schemeClr val="accent1">
                    <a:lumMod val="50000"/>
                  </a:schemeClr>
                </a:solidFill>
                <a:latin typeface="Lucida Sans" pitchFamily="34" charset="0"/>
              </a:rPr>
              <a:t>de Vías metabólicas sintetizados en </a:t>
            </a:r>
            <a:r>
              <a:rPr lang="es-AR" sz="2800" dirty="0">
                <a:solidFill>
                  <a:srgbClr val="FF0000"/>
                </a:solidFill>
                <a:latin typeface="Lucida Sans" pitchFamily="34" charset="0"/>
              </a:rPr>
              <a:t>mitocondrias</a:t>
            </a:r>
            <a:r>
              <a:rPr lang="es-AR" sz="2800" dirty="0">
                <a:solidFill>
                  <a:schemeClr val="accent1">
                    <a:lumMod val="50000"/>
                  </a:schemeClr>
                </a:solidFill>
                <a:latin typeface="Lucida Sans" pitchFamily="34" charset="0"/>
              </a:rPr>
              <a:t> pueden regular vías metabólicas que tienen lugar en </a:t>
            </a:r>
            <a:r>
              <a:rPr lang="es-AR" sz="2800" dirty="0" err="1">
                <a:solidFill>
                  <a:srgbClr val="FF0000"/>
                </a:solidFill>
                <a:latin typeface="Lucida Sans" pitchFamily="34" charset="0"/>
              </a:rPr>
              <a:t>citosol</a:t>
            </a:r>
            <a:r>
              <a:rPr lang="es-AR" sz="2800" dirty="0">
                <a:solidFill>
                  <a:schemeClr val="accent1">
                    <a:lumMod val="50000"/>
                  </a:schemeClr>
                </a:solidFill>
                <a:latin typeface="Lucida Sans" pitchFamily="34" charset="0"/>
              </a:rPr>
              <a:t>. Ejemplifique </a:t>
            </a:r>
            <a:endParaRPr lang="es-ES" sz="2800" dirty="0">
              <a:solidFill>
                <a:schemeClr val="accent1">
                  <a:lumMod val="50000"/>
                </a:schemeClr>
              </a:solidFill>
              <a:latin typeface="Lucida Sans" pitchFamily="34" charset="0"/>
            </a:endParaRP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71406" y="1214422"/>
            <a:ext cx="8929750" cy="4893647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  <a:defRPr/>
            </a:pPr>
            <a:r>
              <a:rPr lang="es-PE" sz="2400" b="1" u="sng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Malonil-CoA</a:t>
            </a:r>
            <a:r>
              <a:rPr lang="es-PE" sz="2400" b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(precursor de biosíntesis de </a:t>
            </a:r>
            <a:r>
              <a:rPr lang="es-PE" sz="1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Acidos</a:t>
            </a:r>
            <a:r>
              <a:rPr lang="es-PE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Grasos) </a:t>
            </a:r>
            <a:r>
              <a:rPr lang="es-PE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en CITOSOL </a:t>
            </a:r>
            <a:r>
              <a:rPr lang="es-PE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inhibe </a:t>
            </a:r>
          </a:p>
          <a:p>
            <a:pPr>
              <a:defRPr/>
            </a:pPr>
            <a:r>
              <a:rPr lang="es-PE" sz="2400" b="1" i="1" u="sng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acilcarnitina</a:t>
            </a:r>
            <a:r>
              <a:rPr lang="es-PE" sz="2400" b="1" i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400" b="1" i="1" u="sng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transferasa</a:t>
            </a:r>
            <a:r>
              <a:rPr lang="es-PE" sz="2400" b="1" i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es-PE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(enzima del inicio de la degradación de </a:t>
            </a:r>
            <a:r>
              <a:rPr lang="es-PE" sz="1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Acidos</a:t>
            </a:r>
            <a:r>
              <a:rPr lang="es-PE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Grasos) en </a:t>
            </a:r>
            <a:r>
              <a:rPr lang="es-PE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MITOCONDRIA</a:t>
            </a:r>
          </a:p>
          <a:p>
            <a:pPr>
              <a:defRPr/>
            </a:pPr>
            <a:endParaRPr lang="es-PE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Intermediarios del Ciclo de </a:t>
            </a:r>
            <a:r>
              <a:rPr lang="es-PE" sz="24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Krebs</a:t>
            </a: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como </a:t>
            </a:r>
            <a:r>
              <a:rPr lang="es-PE" sz="2400" b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Citrato</a:t>
            </a: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en </a:t>
            </a:r>
            <a:r>
              <a:rPr lang="es-PE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MITOCONDRIA</a:t>
            </a: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inhibe </a:t>
            </a:r>
          </a:p>
          <a:p>
            <a:pPr>
              <a:defRPr/>
            </a:pP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enzima </a:t>
            </a:r>
            <a:r>
              <a:rPr lang="es-PE" sz="2400" b="1" i="1" u="sng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Fosfofructoquinasa</a:t>
            </a: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de 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Vía </a:t>
            </a:r>
            <a:r>
              <a:rPr lang="es-PE" sz="2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Glicolítica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en CITOSOL</a:t>
            </a:r>
            <a:endParaRPr lang="es-PE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39750" y="-26988"/>
            <a:ext cx="8280400" cy="955658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COMPARTIMENTALIZACIÓN</a:t>
            </a:r>
            <a:r>
              <a:rPr kumimoji="0" lang="es-ES_tradnl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s-ES_tradnl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 las Vías Metabólicas </a:t>
            </a:r>
            <a:endParaRPr kumimoji="0" lang="es-ES_tradnl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424862" cy="90805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lvl="0">
              <a:defRPr/>
            </a:pPr>
            <a:r>
              <a:rPr lang="es-AR" sz="18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Requerimientos de NADPH como agente reductor en las biosíntesis</a:t>
            </a:r>
            <a:r>
              <a:rPr lang="es-A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AR" sz="3200" b="1" dirty="0" smtClean="0">
                <a:latin typeface="Arial" pitchFamily="34" charset="0"/>
                <a:cs typeface="Arial" pitchFamily="34" charset="0"/>
              </a:rPr>
            </a:br>
            <a:r>
              <a:rPr lang="es-AR" sz="2700" dirty="0" smtClean="0">
                <a:latin typeface="Arial" pitchFamily="34" charset="0"/>
                <a:cs typeface="Arial" pitchFamily="34" charset="0"/>
              </a:rPr>
              <a:t>BIOSINTESIS de </a:t>
            </a:r>
            <a:r>
              <a:rPr lang="es-ES_tradnl" sz="2700" dirty="0" smtClean="0">
                <a:latin typeface="Arial" pitchFamily="34" charset="0"/>
                <a:cs typeface="Arial" pitchFamily="34" charset="0"/>
              </a:rPr>
              <a:t>PODER REDUCTOR-</a:t>
            </a:r>
            <a:r>
              <a:rPr lang="es-ES_tradnl" sz="27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NADPH</a:t>
            </a:r>
            <a:endParaRPr lang="es-ES" sz="27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571778"/>
            <a:ext cx="8604250" cy="478631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s-ES_tradnl" sz="2400" dirty="0" smtClean="0"/>
          </a:p>
          <a:p>
            <a:pPr eaLnBrk="1" hangingPunct="1">
              <a:lnSpc>
                <a:spcPct val="80000"/>
              </a:lnSpc>
            </a:pPr>
            <a:endParaRPr lang="es-ES_tradnl" sz="2400" dirty="0" smtClean="0"/>
          </a:p>
          <a:p>
            <a:pPr eaLnBrk="1" hangingPunct="1">
              <a:lnSpc>
                <a:spcPct val="80000"/>
              </a:lnSpc>
            </a:pPr>
            <a:endParaRPr lang="es-ES_tradnl" sz="2400" dirty="0" smtClean="0"/>
          </a:p>
          <a:p>
            <a:pPr eaLnBrk="1" hangingPunct="1">
              <a:lnSpc>
                <a:spcPct val="80000"/>
              </a:lnSpc>
            </a:pPr>
            <a:endParaRPr lang="es-ES_tradnl" sz="2400" dirty="0" smtClean="0"/>
          </a:p>
          <a:p>
            <a:pPr eaLnBrk="1" hangingPunct="1">
              <a:lnSpc>
                <a:spcPct val="80000"/>
              </a:lnSpc>
            </a:pPr>
            <a:endParaRPr lang="es-ES_tradnl" sz="2400" dirty="0" smtClean="0"/>
          </a:p>
          <a:p>
            <a:pPr>
              <a:lnSpc>
                <a:spcPct val="80000"/>
              </a:lnSpc>
              <a:buNone/>
            </a:pPr>
            <a:r>
              <a:rPr lang="es-AR" sz="2400" b="1" dirty="0" smtClean="0">
                <a:solidFill>
                  <a:srgbClr val="FF0066"/>
                </a:solidFill>
              </a:rPr>
              <a:t>	NADPH </a:t>
            </a:r>
            <a:r>
              <a:rPr lang="es-ES_tradnl" sz="2400" b="1" dirty="0" smtClean="0"/>
              <a:t>Se utiliza para:</a:t>
            </a:r>
            <a:endParaRPr lang="es-AR" sz="2400" dirty="0" smtClean="0"/>
          </a:p>
          <a:p>
            <a:pPr eaLnBrk="1" hangingPunct="1">
              <a:lnSpc>
                <a:spcPct val="80000"/>
              </a:lnSpc>
            </a:pPr>
            <a:r>
              <a:rPr lang="es-AR" sz="2400" dirty="0" smtClean="0"/>
              <a:t>MANTENER REDUCIDO EL GLUTATION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dirty="0" smtClean="0"/>
              <a:t>REDUCCION DE COENZIMAS: BH</a:t>
            </a:r>
            <a:r>
              <a:rPr lang="es-AR" sz="2400" baseline="-25000" dirty="0" smtClean="0"/>
              <a:t>4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dirty="0" smtClean="0"/>
              <a:t>GLUTAMATO DESHIDROGENASA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dirty="0" smtClean="0"/>
              <a:t>DEGRADACION DEL HEMO:HEMOOXIGENASA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dirty="0" smtClean="0"/>
              <a:t>CITOCROMO P450 EN MICROSOMAS</a:t>
            </a:r>
            <a:endParaRPr lang="es-ES" sz="2400" dirty="0" smtClean="0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928662" y="2571744"/>
            <a:ext cx="6429420" cy="16189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NADPH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Se utiliza en la SÍNTESIS de:</a:t>
            </a:r>
            <a:endParaRPr lang="es-AR" sz="24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000" b="1" dirty="0" smtClean="0">
                <a:latin typeface="Arial" pitchFamily="34" charset="0"/>
                <a:cs typeface="Arial" pitchFamily="34" charset="0"/>
              </a:rPr>
              <a:t>ACIDOS </a:t>
            </a:r>
            <a:r>
              <a:rPr lang="es-AR" sz="2000" b="1" dirty="0">
                <a:latin typeface="Arial" pitchFamily="34" charset="0"/>
                <a:cs typeface="Arial" pitchFamily="34" charset="0"/>
              </a:rPr>
              <a:t>GRASOS SATURADOS E INSATURADOS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000" b="1" dirty="0">
                <a:latin typeface="Arial" pitchFamily="34" charset="0"/>
                <a:cs typeface="Arial" pitchFamily="34" charset="0"/>
              </a:rPr>
              <a:t>COLESTEROL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000" b="1" dirty="0">
                <a:latin typeface="Arial" pitchFamily="34" charset="0"/>
                <a:cs typeface="Arial" pitchFamily="34" charset="0"/>
              </a:rPr>
              <a:t>HORMONAS ESTEROIDEAS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000" b="1" dirty="0">
                <a:latin typeface="Arial" pitchFamily="34" charset="0"/>
                <a:cs typeface="Arial" pitchFamily="34" charset="0"/>
              </a:rPr>
              <a:t>NUCLEOTIDOS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44463" y="1071546"/>
            <a:ext cx="8820150" cy="1384995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400" b="1" dirty="0" smtClean="0">
                <a:solidFill>
                  <a:srgbClr val="FF0066"/>
                </a:solidFill>
              </a:rPr>
              <a:t>NADPH </a:t>
            </a:r>
            <a:r>
              <a:rPr lang="es-AR" sz="2400" b="1" dirty="0" smtClean="0"/>
              <a:t>SE </a:t>
            </a:r>
            <a:r>
              <a:rPr lang="es-AR" sz="2400" b="1" dirty="0"/>
              <a:t>SINTETIZA </a:t>
            </a:r>
            <a:r>
              <a:rPr lang="es-AR" sz="2400" b="1" dirty="0" smtClean="0"/>
              <a:t>en:</a:t>
            </a:r>
          </a:p>
          <a:p>
            <a:pPr>
              <a:spcBef>
                <a:spcPct val="50000"/>
              </a:spcBef>
            </a:pPr>
            <a:r>
              <a:rPr lang="es-AR" sz="2000" b="1" dirty="0" smtClean="0"/>
              <a:t>				VIA </a:t>
            </a:r>
            <a:r>
              <a:rPr lang="es-AR" sz="2000" b="1" dirty="0"/>
              <a:t>PENTOSAS </a:t>
            </a:r>
            <a:endParaRPr lang="es-AR" sz="2000" b="1" dirty="0" smtClean="0"/>
          </a:p>
          <a:p>
            <a:pPr>
              <a:spcBef>
                <a:spcPct val="50000"/>
              </a:spcBef>
            </a:pPr>
            <a:r>
              <a:rPr lang="es-AR" sz="2000" b="1" dirty="0" smtClean="0"/>
              <a:t>				REACCION </a:t>
            </a:r>
            <a:r>
              <a:rPr lang="es-AR" sz="2000" b="1" dirty="0"/>
              <a:t>DE LA ENZIMA </a:t>
            </a:r>
            <a:r>
              <a:rPr lang="es-AR" sz="2000" b="1" dirty="0" smtClean="0"/>
              <a:t>MÁLICA</a:t>
            </a:r>
            <a:endParaRPr lang="es-E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214437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PE" sz="3200" dirty="0" smtClean="0">
                <a:solidFill>
                  <a:srgbClr val="0000FF"/>
                </a:solidFill>
              </a:rPr>
              <a:t/>
            </a:r>
            <a:br>
              <a:rPr lang="es-PE" sz="3200" dirty="0" smtClean="0">
                <a:solidFill>
                  <a:srgbClr val="0000FF"/>
                </a:solidFill>
              </a:rPr>
            </a:br>
            <a:r>
              <a:rPr lang="es-PE" sz="3200" dirty="0" smtClean="0">
                <a:solidFill>
                  <a:srgbClr val="0000FF"/>
                </a:solidFill>
              </a:rPr>
              <a:t>2) El NADPH es un agente reductor  importante utilizado en rutas anabólicas.</a:t>
            </a:r>
            <a:br>
              <a:rPr lang="es-PE" sz="3200" dirty="0" smtClean="0">
                <a:solidFill>
                  <a:srgbClr val="0000FF"/>
                </a:solidFill>
              </a:rPr>
            </a:br>
            <a:endParaRPr lang="es-ES" sz="3200" dirty="0" smtClean="0">
              <a:solidFill>
                <a:srgbClr val="0000FF"/>
              </a:solidFill>
            </a:endParaRPr>
          </a:p>
        </p:txBody>
      </p:sp>
      <p:sp>
        <p:nvSpPr>
          <p:cNvPr id="18434" name="Rectangle 6"/>
          <p:cNvSpPr>
            <a:spLocks noGrp="1" noChangeArrowheads="1"/>
          </p:cNvSpPr>
          <p:nvPr>
            <p:ph idx="1"/>
          </p:nvPr>
        </p:nvSpPr>
        <p:spPr>
          <a:xfrm>
            <a:off x="285750" y="1643063"/>
            <a:ext cx="9144000" cy="4535487"/>
          </a:xfrm>
          <a:solidFill>
            <a:srgbClr val="FFFA9B"/>
          </a:solidFill>
        </p:spPr>
        <p:txBody>
          <a:bodyPr/>
          <a:lstStyle/>
          <a:p>
            <a:pPr eaLnBrk="1" hangingPunct="1"/>
            <a:r>
              <a:rPr lang="es-PE" b="1" smtClean="0"/>
              <a:t>a)  Ejemplifique con reacciones de 3 vías metabólicas diferentes donde se utilice este compuesto </a:t>
            </a:r>
          </a:p>
          <a:p>
            <a:pPr eaLnBrk="1" hangingPunct="1"/>
            <a:r>
              <a:rPr lang="es-PE" b="1" smtClean="0"/>
              <a:t>b) Esquematice reacciones donde se reponga NADPH a partir de la forma oxidada</a:t>
            </a:r>
          </a:p>
          <a:p>
            <a:pPr eaLnBrk="1" hangingPunct="1"/>
            <a:r>
              <a:rPr lang="es-PE" b="1" smtClean="0"/>
              <a:t>c) Indique la importancia de ese compuesto en reacciones de detoxificación. (recuerde la importancia del citocromo P450)</a:t>
            </a:r>
          </a:p>
          <a:p>
            <a:pPr eaLnBrk="1" hangingPunct="1"/>
            <a:endParaRPr lang="es-ES" b="1" smtClean="0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0" y="1071563"/>
            <a:ext cx="9144000" cy="5078412"/>
            <a:chOff x="0" y="1214422"/>
            <a:chExt cx="9144000" cy="5078412"/>
          </a:xfrm>
        </p:grpSpPr>
        <p:sp>
          <p:nvSpPr>
            <p:cNvPr id="18450" name="20 CuadroTexto"/>
            <p:cNvSpPr txBox="1">
              <a:spLocks noChangeArrowheads="1"/>
            </p:cNvSpPr>
            <p:nvPr/>
          </p:nvSpPr>
          <p:spPr bwMode="auto">
            <a:xfrm>
              <a:off x="0" y="1214422"/>
              <a:ext cx="9144000" cy="5078412"/>
            </a:xfrm>
            <a:prstGeom prst="rect">
              <a:avLst/>
            </a:prstGeom>
            <a:gradFill rotWithShape="1">
              <a:gsLst>
                <a:gs pos="0">
                  <a:srgbClr val="FFFF80"/>
                </a:gs>
                <a:gs pos="50000">
                  <a:srgbClr val="FFFFB3"/>
                </a:gs>
                <a:gs pos="100000">
                  <a:srgbClr val="FFFFDA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s-ES" sz="2400" b="1"/>
            </a:p>
            <a:p>
              <a:r>
                <a:rPr lang="es-ES" sz="2000" b="1" i="1"/>
                <a:t>                                                                             CITOCROMO P-450 reductasa (Fe-S)</a:t>
              </a:r>
            </a:p>
            <a:p>
              <a:endParaRPr lang="es-ES" sz="1600" b="1" i="1"/>
            </a:p>
            <a:p>
              <a:r>
                <a:rPr lang="es-ES" sz="2400" b="1"/>
                <a:t> CITOCROMO P-450(ox) </a:t>
              </a:r>
              <a:r>
                <a:rPr lang="es-PE" sz="2400"/>
                <a:t>+ NADPH  +  </a:t>
              </a:r>
              <a:r>
                <a:rPr lang="es-ES" sz="2400" b="1"/>
                <a:t>O</a:t>
              </a:r>
              <a:r>
                <a:rPr lang="es-ES" sz="2400" b="1" baseline="-25000"/>
                <a:t>2  </a:t>
              </a:r>
              <a:r>
                <a:rPr lang="es-ES" sz="2400" b="1"/>
                <a:t>+ RH                  </a:t>
              </a:r>
            </a:p>
            <a:p>
              <a:endParaRPr lang="es-ES" sz="2400" b="1"/>
            </a:p>
            <a:p>
              <a:r>
                <a:rPr lang="es-ES" sz="2400" b="1"/>
                <a:t>                     CITOCROMO P-450 (red)  + R-OH + H-OH +</a:t>
              </a:r>
              <a:r>
                <a:rPr lang="es-ES_tradnl" sz="2400" b="1"/>
                <a:t> </a:t>
              </a:r>
              <a:r>
                <a:rPr lang="es-PE" sz="2400"/>
                <a:t>NADP</a:t>
              </a:r>
              <a:r>
                <a:rPr lang="es-PE" sz="2400" baseline="30000"/>
                <a:t>+</a:t>
              </a:r>
              <a:endParaRPr lang="es-PE" sz="2400"/>
            </a:p>
            <a:p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esteroides en Corteza suprarrenal</a:t>
              </a:r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xenobióticos: Barbitúricos fármacos, carcinógenos ambientales </a:t>
              </a:r>
              <a:r>
                <a:rPr lang="es-ES" sz="2400" b="1"/>
                <a:t>                       </a:t>
              </a:r>
            </a:p>
            <a:p>
              <a:endParaRPr lang="es-ES" sz="2400" b="1"/>
            </a:p>
            <a:p>
              <a:endParaRPr lang="es-PE" sz="2400"/>
            </a:p>
          </p:txBody>
        </p:sp>
        <p:cxnSp>
          <p:nvCxnSpPr>
            <p:cNvPr id="18451" name="14 Conector recto de flecha"/>
            <p:cNvCxnSpPr>
              <a:cxnSpLocks noChangeShapeType="1"/>
            </p:cNvCxnSpPr>
            <p:nvPr/>
          </p:nvCxnSpPr>
          <p:spPr bwMode="auto">
            <a:xfrm>
              <a:off x="6643702" y="2428868"/>
              <a:ext cx="1428760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3" name="26 Grupo"/>
          <p:cNvGrpSpPr>
            <a:grpSpLocks/>
          </p:cNvGrpSpPr>
          <p:nvPr/>
        </p:nvGrpSpPr>
        <p:grpSpPr bwMode="auto">
          <a:xfrm>
            <a:off x="0" y="428625"/>
            <a:ext cx="9144000" cy="5632450"/>
            <a:chOff x="0" y="1214403"/>
            <a:chExt cx="9144000" cy="5632450"/>
          </a:xfrm>
        </p:grpSpPr>
        <p:sp>
          <p:nvSpPr>
            <p:cNvPr id="6" name="5 CuadroTexto"/>
            <p:cNvSpPr txBox="1"/>
            <p:nvPr/>
          </p:nvSpPr>
          <p:spPr bwMode="auto">
            <a:xfrm>
              <a:off x="0" y="1214403"/>
              <a:ext cx="9144000" cy="563245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PE" sz="2400" b="1" u="sng" dirty="0"/>
                <a:t>Lípidos</a:t>
              </a:r>
            </a:p>
            <a:p>
              <a:pPr>
                <a:defRPr/>
              </a:pPr>
              <a:r>
                <a:rPr lang="es-PE" sz="2400" dirty="0"/>
                <a:t>                                        3</a:t>
              </a:r>
              <a:r>
                <a:rPr lang="es-PE" sz="2400" i="1" dirty="0"/>
                <a:t>-Cetoacil-ACP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PE" sz="2400" dirty="0" err="1"/>
                <a:t>Acetoacil</a:t>
              </a:r>
              <a:r>
                <a:rPr lang="es-PE" sz="2400" dirty="0"/>
                <a:t>-ACP + NADPH                           3-OH </a:t>
              </a:r>
              <a:r>
                <a:rPr lang="es-PE" sz="2400" dirty="0" err="1"/>
                <a:t>Butiril</a:t>
              </a:r>
              <a:r>
                <a:rPr lang="es-PE" sz="2400" dirty="0"/>
                <a:t>-ACP + 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aseline="30000" dirty="0"/>
            </a:p>
            <a:p>
              <a:pPr>
                <a:defRPr/>
              </a:pPr>
              <a:endParaRPr lang="es-PE" sz="2400" b="1" u="sng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Fenilalanina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hidroxilasa</a:t>
              </a:r>
              <a:endParaRPr lang="es-PE" sz="2400" b="1" u="sng" dirty="0"/>
            </a:p>
            <a:p>
              <a:pPr>
                <a:defRPr/>
              </a:pPr>
              <a:endParaRPr lang="es-PE" sz="2400" dirty="0"/>
            </a:p>
            <a:p>
              <a:pPr>
                <a:defRPr/>
              </a:pPr>
              <a:r>
                <a:rPr lang="es-PE" sz="2400" dirty="0"/>
                <a:t>                                         </a:t>
              </a:r>
              <a:r>
                <a:rPr lang="es-PE" sz="2400" i="1" dirty="0" err="1"/>
                <a:t>Dihidropterina</a:t>
              </a:r>
              <a:r>
                <a:rPr lang="es-PE" sz="2400" i="1" dirty="0"/>
                <a:t>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ES_tradnl" sz="2400" b="1" dirty="0"/>
                <a:t>H</a:t>
              </a:r>
              <a:r>
                <a:rPr lang="es-ES_tradnl" sz="2400" b="1" baseline="-25000" dirty="0"/>
                <a:t>2</a:t>
              </a:r>
              <a:r>
                <a:rPr lang="es-ES_tradnl" sz="2400" b="1" dirty="0"/>
                <a:t>-biopterina</a:t>
              </a:r>
              <a:r>
                <a:rPr lang="es-PE" sz="2400" dirty="0"/>
                <a:t> + NADPH                              </a:t>
              </a:r>
              <a:r>
                <a:rPr lang="es-ES_tradnl" sz="2400" b="1" dirty="0"/>
                <a:t>H</a:t>
              </a:r>
              <a:r>
                <a:rPr lang="es-ES_tradnl" sz="2400" b="1" baseline="-25000" dirty="0"/>
                <a:t>4</a:t>
              </a:r>
              <a:r>
                <a:rPr lang="es-ES_tradnl" sz="2400" b="1" dirty="0"/>
                <a:t>-biopterina  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Ribonucleótido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reductasa</a:t>
              </a:r>
              <a:endParaRPr lang="es-PE" sz="2400" b="1" u="sng" dirty="0"/>
            </a:p>
            <a:p>
              <a:pPr>
                <a:defRPr/>
              </a:pPr>
              <a:endParaRPr lang="es-PE" sz="2400" b="1" dirty="0"/>
            </a:p>
            <a:p>
              <a:pPr>
                <a:defRPr/>
              </a:pPr>
              <a:r>
                <a:rPr lang="es-PE" sz="2400" b="1" dirty="0"/>
                <a:t>                                             </a:t>
              </a:r>
              <a:r>
                <a:rPr lang="es-PE" sz="2400" b="1" i="1" dirty="0" err="1"/>
                <a:t>Tiorredoxina</a:t>
              </a:r>
              <a:r>
                <a:rPr lang="es-PE" sz="2400" b="1" i="1" dirty="0"/>
                <a:t> </a:t>
              </a:r>
              <a:r>
                <a:rPr lang="es-PE" sz="2400" b="1" i="1" dirty="0" err="1"/>
                <a:t>reductasa</a:t>
              </a:r>
              <a:endParaRPr lang="es-PE" sz="2400" b="1" dirty="0"/>
            </a:p>
            <a:p>
              <a:pPr>
                <a:defRPr/>
              </a:pPr>
              <a:r>
                <a:rPr lang="es-ES" sz="2400" dirty="0" err="1"/>
                <a:t>Tiorredoxina</a:t>
              </a:r>
              <a:r>
                <a:rPr lang="es-ES" sz="2400" dirty="0"/>
                <a:t> (S-S)</a:t>
              </a:r>
              <a:r>
                <a:rPr lang="es-PE" sz="2400" dirty="0"/>
                <a:t> + NADPH                     </a:t>
              </a:r>
              <a:r>
                <a:rPr lang="es-ES" sz="2400" dirty="0" err="1"/>
                <a:t>Tiorredoxina</a:t>
              </a:r>
              <a:r>
                <a:rPr lang="es-ES" sz="2400" dirty="0"/>
                <a:t> (SH</a:t>
              </a:r>
              <a:r>
                <a:rPr lang="es-ES" sz="2400" baseline="-25000" dirty="0"/>
                <a:t>2</a:t>
              </a:r>
              <a:r>
                <a:rPr lang="es-ES" sz="2400" dirty="0"/>
                <a:t>)</a:t>
              </a:r>
              <a:r>
                <a:rPr lang="es-PE" sz="2400" dirty="0"/>
                <a:t> </a:t>
              </a:r>
              <a:r>
                <a:rPr lang="es-ES_tradnl" sz="2400" b="1" dirty="0"/>
                <a:t>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  <a:endParaRPr lang="es-PE" sz="2400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7" name="8 Conector recto de flecha"/>
            <p:cNvCxnSpPr>
              <a:cxnSpLocks noChangeShapeType="1"/>
            </p:cNvCxnSpPr>
            <p:nvPr/>
          </p:nvCxnSpPr>
          <p:spPr bwMode="auto">
            <a:xfrm>
              <a:off x="3428992" y="4214799"/>
              <a:ext cx="171451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8" name="13 Conector recto de flecha"/>
            <p:cNvCxnSpPr>
              <a:cxnSpLocks noChangeShapeType="1"/>
            </p:cNvCxnSpPr>
            <p:nvPr/>
          </p:nvCxnSpPr>
          <p:spPr bwMode="auto">
            <a:xfrm>
              <a:off x="3571868" y="2214535"/>
              <a:ext cx="121444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9" name="25 Conector recto de flecha"/>
            <p:cNvCxnSpPr>
              <a:cxnSpLocks noChangeShapeType="1"/>
            </p:cNvCxnSpPr>
            <p:nvPr/>
          </p:nvCxnSpPr>
          <p:spPr bwMode="auto">
            <a:xfrm>
              <a:off x="4000496" y="6213475"/>
              <a:ext cx="928694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4" name="22 Grupo"/>
          <p:cNvGrpSpPr>
            <a:grpSpLocks/>
          </p:cNvGrpSpPr>
          <p:nvPr/>
        </p:nvGrpSpPr>
        <p:grpSpPr bwMode="auto">
          <a:xfrm>
            <a:off x="500063" y="1071563"/>
            <a:ext cx="8215312" cy="3416300"/>
            <a:chOff x="928630" y="2357908"/>
            <a:chExt cx="8215370" cy="3416340"/>
          </a:xfrm>
        </p:grpSpPr>
        <p:sp>
          <p:nvSpPr>
            <p:cNvPr id="17" name="16 CuadroTexto"/>
            <p:cNvSpPr txBox="1"/>
            <p:nvPr/>
          </p:nvSpPr>
          <p:spPr>
            <a:xfrm>
              <a:off x="928630" y="2357908"/>
              <a:ext cx="8215370" cy="34163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3">
                  <a:lumMod val="85000"/>
                </a:schemeClr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2400" b="1" dirty="0"/>
                <a:t>Biosíntesis de Colesterol                      </a:t>
              </a:r>
            </a:p>
            <a:p>
              <a:pPr>
                <a:defRPr/>
              </a:pPr>
              <a:endParaRPr lang="es-ES" sz="2400" b="1" i="1" dirty="0"/>
            </a:p>
            <a:p>
              <a:pPr>
                <a:defRPr/>
              </a:pPr>
              <a:r>
                <a:rPr lang="es-ES" sz="2400" b="1" i="1" dirty="0"/>
                <a:t>                                             </a:t>
              </a:r>
              <a:r>
                <a:rPr lang="es-ES" sz="2400" b="1" i="1" dirty="0" err="1"/>
                <a:t>Hidroximetil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glutaril-CoA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reductasa</a:t>
              </a:r>
              <a:endParaRPr lang="es-ES" sz="2400" b="1" i="1" dirty="0"/>
            </a:p>
            <a:p>
              <a:pPr>
                <a:defRPr/>
              </a:pPr>
              <a:r>
                <a:rPr lang="es-ES" sz="2400" b="1" dirty="0"/>
                <a:t>HMG-</a:t>
              </a:r>
              <a:r>
                <a:rPr lang="es-ES" sz="2400" b="1" dirty="0" err="1"/>
                <a:t>CoA</a:t>
              </a:r>
              <a:r>
                <a:rPr lang="es-ES" sz="2400" b="1" dirty="0"/>
                <a:t> + 2 NADPH + 2H</a:t>
              </a:r>
              <a:r>
                <a:rPr lang="es-ES" sz="2400" b="1" baseline="30000" dirty="0"/>
                <a:t>+                                                                           </a:t>
              </a:r>
            </a:p>
            <a:p>
              <a:pPr>
                <a:defRPr/>
              </a:pPr>
              <a:r>
                <a:rPr lang="es-ES" sz="2400" b="1" baseline="30000" dirty="0"/>
                <a:t>                                                                    </a:t>
              </a:r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r>
                <a:rPr lang="es-ES" sz="2400" b="1" baseline="30000" dirty="0"/>
                <a:t>                               </a:t>
              </a:r>
              <a:r>
                <a:rPr lang="es-ES" sz="2400" b="1" dirty="0" err="1"/>
                <a:t>Mevalonato</a:t>
              </a:r>
              <a:r>
                <a:rPr lang="es-ES" sz="2400" b="1" dirty="0"/>
                <a:t>  +  </a:t>
              </a:r>
              <a:r>
                <a:rPr lang="es-ES" sz="2400" b="1" dirty="0" err="1"/>
                <a:t>CoA</a:t>
              </a:r>
              <a:r>
                <a:rPr lang="es-ES" sz="2400" b="1" dirty="0"/>
                <a:t>-SH + 2NADP</a:t>
              </a:r>
              <a:r>
                <a:rPr lang="es-ES" sz="2400" b="1" baseline="30000" dirty="0"/>
                <a:t>+</a:t>
              </a:r>
              <a:endParaRPr lang="es-ES" sz="2400" b="1" dirty="0"/>
            </a:p>
            <a:p>
              <a:pPr>
                <a:defRPr/>
              </a:pPr>
              <a:endParaRPr lang="es-ES" sz="2400" b="1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5" name="18 Conector recto de flecha"/>
            <p:cNvCxnSpPr>
              <a:cxnSpLocks noChangeShapeType="1"/>
            </p:cNvCxnSpPr>
            <p:nvPr/>
          </p:nvCxnSpPr>
          <p:spPr bwMode="auto">
            <a:xfrm rot="5400000">
              <a:off x="4822795" y="4321659"/>
              <a:ext cx="64294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5" name="23 Grupo"/>
          <p:cNvGrpSpPr>
            <a:grpSpLocks/>
          </p:cNvGrpSpPr>
          <p:nvPr/>
        </p:nvGrpSpPr>
        <p:grpSpPr bwMode="auto">
          <a:xfrm>
            <a:off x="285750" y="928688"/>
            <a:ext cx="9144000" cy="4770437"/>
            <a:chOff x="0" y="1643062"/>
            <a:chExt cx="9144000" cy="4770537"/>
          </a:xfrm>
        </p:grpSpPr>
        <p:sp>
          <p:nvSpPr>
            <p:cNvPr id="13" name="12 CuadroTexto"/>
            <p:cNvSpPr txBox="1"/>
            <p:nvPr/>
          </p:nvSpPr>
          <p:spPr bwMode="auto">
            <a:xfrm>
              <a:off x="0" y="1643062"/>
              <a:ext cx="9144000" cy="47705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342900" indent="-342900">
                <a:buFontTx/>
                <a:buAutoNum type="arabicParenR"/>
                <a:defRPr/>
              </a:pPr>
              <a:r>
                <a:rPr lang="es-PE" sz="2400" b="1" u="sng" dirty="0"/>
                <a:t>Vía de las Pentosas</a:t>
              </a:r>
            </a:p>
            <a:p>
              <a:pPr marL="342900" indent="-342900">
                <a:defRPr/>
              </a:pPr>
              <a:r>
                <a:rPr lang="es-PE" sz="2400" dirty="0"/>
                <a:t>                                    </a:t>
              </a:r>
              <a:r>
                <a:rPr lang="es-PE" sz="2400" b="1" i="1" dirty="0"/>
                <a:t>Glucosa-6-Fosfato deshidrogenasa</a:t>
              </a:r>
              <a:r>
                <a:rPr lang="es-PE" sz="2400" b="1" dirty="0"/>
                <a:t>      </a:t>
              </a:r>
            </a:p>
            <a:p>
              <a:pPr marL="342900" indent="-342900">
                <a:defRPr/>
              </a:pPr>
              <a:r>
                <a:rPr lang="es-PE" sz="2400" dirty="0"/>
                <a:t>    Glucosa-6-P  + NADP</a:t>
              </a:r>
              <a:r>
                <a:rPr lang="es-PE" sz="2400" baseline="30000" dirty="0"/>
                <a:t>+</a:t>
              </a:r>
              <a:r>
                <a:rPr lang="es-PE" sz="2400" dirty="0"/>
                <a:t>                    6-P-gluconolactona   </a:t>
              </a:r>
              <a:r>
                <a:rPr lang="es-ES_tradnl" sz="2400" b="1" dirty="0"/>
                <a:t>+</a:t>
              </a:r>
              <a:r>
                <a:rPr lang="es-PE" sz="2400" dirty="0"/>
                <a:t>NADPH</a:t>
              </a:r>
            </a:p>
            <a:p>
              <a:pPr marL="342900" indent="-342900">
                <a:defRPr/>
              </a:pPr>
              <a:endParaRPr lang="es-PE" sz="2400" dirty="0"/>
            </a:p>
            <a:p>
              <a:pPr marL="342900" indent="-342900">
                <a:defRPr/>
              </a:pPr>
              <a:r>
                <a:rPr lang="es-ES" sz="2400" b="1" i="1" dirty="0"/>
                <a:t>                                6-fosfogluconato deshidrogenasa</a:t>
              </a:r>
            </a:p>
            <a:p>
              <a:pPr marL="342900" indent="-342900">
                <a:defRPr/>
              </a:pPr>
              <a:r>
                <a:rPr lang="es-ES" sz="2200" b="1" dirty="0"/>
                <a:t>6-Fosfogluconato </a:t>
              </a:r>
              <a:r>
                <a:rPr lang="es-PE" sz="2200" dirty="0"/>
                <a:t>+ NADP</a:t>
              </a:r>
              <a:r>
                <a:rPr lang="es-PE" sz="2400" baseline="30000" dirty="0"/>
                <a:t>+ </a:t>
              </a:r>
              <a:r>
                <a:rPr lang="es-PE" sz="2200" dirty="0"/>
                <a:t>+ </a:t>
              </a:r>
              <a:r>
                <a:rPr lang="es-ES_tradnl" sz="2200" b="1" dirty="0"/>
                <a:t>Mg</a:t>
              </a:r>
              <a:r>
                <a:rPr lang="es-ES_tradnl" sz="2200" b="1" baseline="30000" dirty="0"/>
                <a:t>++            </a:t>
              </a:r>
              <a:r>
                <a:rPr lang="es-ES" sz="2200" b="1" dirty="0" err="1"/>
                <a:t>Ribulosa</a:t>
              </a:r>
              <a:r>
                <a:rPr lang="es-ES" sz="2200" b="1" dirty="0"/>
                <a:t> 5-fosfato CO</a:t>
              </a:r>
              <a:r>
                <a:rPr lang="es-ES" sz="2200" b="1" baseline="-25000" dirty="0"/>
                <a:t>2 </a:t>
              </a:r>
              <a:r>
                <a:rPr lang="es-ES_tradnl" sz="2200" b="1" dirty="0"/>
                <a:t>+</a:t>
              </a:r>
              <a:r>
                <a:rPr lang="es-PE" sz="2400" dirty="0"/>
                <a:t>NADPH </a:t>
              </a:r>
              <a:endParaRPr lang="es-ES" sz="2400" b="1" baseline="-25000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b="1" dirty="0"/>
                <a:t>2) Enzima málica</a:t>
              </a:r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dirty="0"/>
                <a:t>L-malato + NADP</a:t>
              </a:r>
              <a:r>
                <a:rPr lang="es-ES" sz="2400" baseline="30000" dirty="0"/>
                <a:t>+ </a:t>
              </a:r>
              <a:r>
                <a:rPr lang="es-ES" sz="2400" dirty="0"/>
                <a:t>+</a:t>
              </a:r>
              <a:r>
                <a:rPr lang="es-ES" sz="2400" baseline="30000" dirty="0"/>
                <a:t> </a:t>
              </a:r>
              <a:r>
                <a:rPr lang="es-ES" sz="2400" dirty="0"/>
                <a:t>H</a:t>
              </a:r>
              <a:r>
                <a:rPr lang="es-ES" sz="2400" baseline="-30000" dirty="0"/>
                <a:t>2</a:t>
              </a:r>
              <a:r>
                <a:rPr lang="es-ES" sz="2400" dirty="0"/>
                <a:t>O</a:t>
              </a:r>
              <a:r>
                <a:rPr lang="es-ES" sz="2400" b="1" dirty="0"/>
                <a:t> </a:t>
              </a:r>
              <a:r>
                <a:rPr lang="es-ES" sz="2400" baseline="30000" dirty="0"/>
                <a:t>                          </a:t>
              </a:r>
              <a:r>
                <a:rPr lang="es-ES" sz="2400" dirty="0" err="1"/>
                <a:t>Piruvato</a:t>
              </a:r>
              <a:r>
                <a:rPr lang="es-ES" sz="2400" baseline="30000" dirty="0"/>
                <a:t>  </a:t>
              </a:r>
              <a:r>
                <a:rPr lang="es-ES" sz="2400" dirty="0"/>
                <a:t>+</a:t>
              </a:r>
              <a:r>
                <a:rPr lang="es-ES" sz="2400" baseline="30000" dirty="0"/>
                <a:t>  </a:t>
              </a:r>
              <a:r>
                <a:rPr lang="es-ES" sz="2400" dirty="0"/>
                <a:t>NADPH+ H</a:t>
              </a:r>
              <a:r>
                <a:rPr lang="es-ES" sz="2400" baseline="30000" dirty="0"/>
                <a:t>+     </a:t>
              </a:r>
              <a:r>
                <a:rPr lang="es-ES" sz="2400" dirty="0"/>
                <a:t>+HCO</a:t>
              </a:r>
              <a:r>
                <a:rPr lang="es-ES" sz="2400" baseline="-30000" dirty="0"/>
                <a:t>3</a:t>
              </a:r>
              <a:r>
                <a:rPr lang="es-ES" sz="2400" baseline="30000" dirty="0"/>
                <a:t>-</a:t>
              </a:r>
              <a:endParaRPr lang="es-ES" sz="2400" b="1" dirty="0"/>
            </a:p>
            <a:p>
              <a:pPr marL="342900" indent="-342900">
                <a:defRPr/>
              </a:pPr>
              <a:endParaRPr lang="es-ES_tradnl" sz="2400" b="1" baseline="30000" dirty="0"/>
            </a:p>
            <a:p>
              <a:pPr marL="342900" indent="-342900">
                <a:defRPr/>
              </a:pPr>
              <a:endParaRPr lang="es-PE" sz="2400" dirty="0"/>
            </a:p>
          </p:txBody>
        </p:sp>
        <p:cxnSp>
          <p:nvCxnSpPr>
            <p:cNvPr id="18441" name="15 Conector recto de flecha"/>
            <p:cNvCxnSpPr>
              <a:cxnSpLocks noChangeShapeType="1"/>
            </p:cNvCxnSpPr>
            <p:nvPr/>
          </p:nvCxnSpPr>
          <p:spPr bwMode="auto">
            <a:xfrm>
              <a:off x="4214810" y="3714752"/>
              <a:ext cx="50006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2" name="21 Conector recto de flecha"/>
            <p:cNvCxnSpPr>
              <a:cxnSpLocks noChangeShapeType="1"/>
            </p:cNvCxnSpPr>
            <p:nvPr/>
          </p:nvCxnSpPr>
          <p:spPr bwMode="auto">
            <a:xfrm>
              <a:off x="3786182" y="2643182"/>
              <a:ext cx="78581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3" name="9 Conector recto de flecha"/>
            <p:cNvCxnSpPr>
              <a:cxnSpLocks noChangeShapeType="1"/>
            </p:cNvCxnSpPr>
            <p:nvPr/>
          </p:nvCxnSpPr>
          <p:spPr bwMode="auto">
            <a:xfrm>
              <a:off x="3429024" y="5500714"/>
              <a:ext cx="107157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 Box 187"/>
          <p:cNvSpPr>
            <a:spLocks noGrp="1"/>
          </p:cNvSpPr>
          <p:nvPr>
            <p:ph type="title" idx="4294967295"/>
          </p:nvPr>
        </p:nvSpPr>
        <p:spPr>
          <a:xfrm>
            <a:off x="500034" y="1214422"/>
            <a:ext cx="7769225" cy="8001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lIns="92075" tIns="46038" rIns="92075" bIns="46038" numCol="1" anchor="ctr">
            <a:normAutofit/>
          </a:bodyPr>
          <a:lstStyle/>
          <a:p>
            <a:pPr marL="0" indent="0" algn="ctr"/>
            <a:r>
              <a:rPr lang="en-US" sz="4000" b="1" dirty="0" smtClean="0">
                <a:solidFill>
                  <a:schemeClr val="tx1"/>
                </a:solidFill>
              </a:rPr>
              <a:t>Encrucijadas metabólicas</a:t>
            </a:r>
          </a:p>
        </p:txBody>
      </p:sp>
      <p:sp>
        <p:nvSpPr>
          <p:cNvPr id="188" name="Text Box 188"/>
          <p:cNvSpPr>
            <a:spLocks noGrp="1"/>
          </p:cNvSpPr>
          <p:nvPr>
            <p:ph type="body" idx="4294967295"/>
          </p:nvPr>
        </p:nvSpPr>
        <p:spPr>
          <a:xfrm>
            <a:off x="1714480" y="2285992"/>
            <a:ext cx="4967287" cy="3024188"/>
          </a:xfrm>
          <a:prstGeom prst="rect">
            <a:avLst/>
          </a:prstGeom>
          <a:solidFill>
            <a:srgbClr val="EAEAEA">
              <a:alpha val="99998"/>
            </a:srgbClr>
          </a:solidFill>
        </p:spPr>
        <p:txBody>
          <a:bodyPr wrap="square" lIns="92075" tIns="46038" rIns="92075" bIns="46038" numCol="1" anchor="t"/>
          <a:lstStyle/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GLUCOSA-6-P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PIRUVATO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ACETIL-CoA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0475" y="520724"/>
            <a:ext cx="7632700" cy="63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183"/>
          <p:cNvSpPr>
            <a:spLocks/>
          </p:cNvSpPr>
          <p:nvPr/>
        </p:nvSpPr>
        <p:spPr>
          <a:xfrm>
            <a:off x="2195512" y="1052512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2214546" y="1643050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Text Box 183"/>
          <p:cNvSpPr>
            <a:spLocks/>
          </p:cNvSpPr>
          <p:nvPr/>
        </p:nvSpPr>
        <p:spPr>
          <a:xfrm>
            <a:off x="4271973" y="249713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7" name="6 CuadroTexto"/>
          <p:cNvSpPr txBox="1"/>
          <p:nvPr/>
        </p:nvSpPr>
        <p:spPr>
          <a:xfrm>
            <a:off x="2071670" y="-24"/>
            <a:ext cx="551869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C00000"/>
                </a:solidFill>
              </a:rPr>
              <a:t>Ejemplos de Interrelaciones Metabólicas</a:t>
            </a:r>
            <a:endParaRPr lang="es-AR" sz="2400" b="1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224070" y="6539235"/>
            <a:ext cx="51860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                                                                 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519488" y="3351213"/>
            <a:ext cx="1749425" cy="368300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b="1">
                <a:solidFill>
                  <a:srgbClr val="FF0000"/>
                </a:solidFill>
              </a:rPr>
              <a:t>GLUCOSA-6-P</a:t>
            </a: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2571736" y="428604"/>
            <a:ext cx="4418495" cy="956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Encrucijada Metabólica de 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Glucosa-6P 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2751138" y="2286000"/>
            <a:ext cx="1186841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sz="1600" b="1" dirty="0">
                <a:solidFill>
                  <a:srgbClr val="0000CC"/>
                </a:solidFill>
              </a:rPr>
              <a:t>Glucógeno-</a:t>
            </a:r>
          </a:p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sz="1600" b="1" dirty="0">
                <a:solidFill>
                  <a:srgbClr val="0000CC"/>
                </a:solidFill>
              </a:rPr>
              <a:t>génesis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3711575" y="1773238"/>
            <a:ext cx="1376363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b="1">
                <a:solidFill>
                  <a:srgbClr val="FF0000"/>
                </a:solidFill>
              </a:rPr>
              <a:t>Glucógeno</a:t>
            </a:r>
          </a:p>
        </p:txBody>
      </p:sp>
      <p:sp>
        <p:nvSpPr>
          <p:cNvPr id="24582" name="AutoShape 7"/>
          <p:cNvSpPr>
            <a:spLocks noChangeArrowheads="1"/>
          </p:cNvSpPr>
          <p:nvPr/>
        </p:nvSpPr>
        <p:spPr bwMode="auto">
          <a:xfrm>
            <a:off x="4071938" y="2071688"/>
            <a:ext cx="287337" cy="1214437"/>
          </a:xfrm>
          <a:prstGeom prst="upArrow">
            <a:avLst>
              <a:gd name="adj1" fmla="val 50000"/>
              <a:gd name="adj2" fmla="val 81498"/>
            </a:avLst>
          </a:prstGeom>
          <a:solidFill>
            <a:srgbClr val="FF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ES" alt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383213" y="3068638"/>
            <a:ext cx="3074987" cy="657225"/>
            <a:chOff x="3391" y="1933"/>
            <a:chExt cx="1937" cy="414"/>
          </a:xfrm>
        </p:grpSpPr>
        <p:sp>
          <p:nvSpPr>
            <p:cNvPr id="24597" name="Text Box 9"/>
            <p:cNvSpPr txBox="1">
              <a:spLocks noChangeArrowheads="1"/>
            </p:cNvSpPr>
            <p:nvPr/>
          </p:nvSpPr>
          <p:spPr bwMode="auto">
            <a:xfrm>
              <a:off x="3391" y="1933"/>
              <a:ext cx="1163" cy="21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n-US" sz="1600" b="1" dirty="0" err="1">
                  <a:solidFill>
                    <a:srgbClr val="FF0000"/>
                  </a:solidFill>
                </a:rPr>
                <a:t>Via</a:t>
              </a:r>
              <a:r>
                <a:rPr lang="es-ES" altLang="en-US" sz="1600" b="1" dirty="0">
                  <a:solidFill>
                    <a:srgbClr val="FF0000"/>
                  </a:solidFill>
                </a:rPr>
                <a:t> de las Pentosas</a:t>
              </a:r>
            </a:p>
          </p:txBody>
        </p:sp>
        <p:sp>
          <p:nvSpPr>
            <p:cNvPr id="24598" name="Text Box 10"/>
            <p:cNvSpPr txBox="1">
              <a:spLocks noChangeArrowheads="1"/>
            </p:cNvSpPr>
            <p:nvPr/>
          </p:nvSpPr>
          <p:spPr bwMode="auto">
            <a:xfrm>
              <a:off x="4462" y="2115"/>
              <a:ext cx="866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AR" altLang="en-US" b="1">
                  <a:solidFill>
                    <a:srgbClr val="FF0000"/>
                  </a:solidFill>
                </a:rPr>
                <a:t>Ribosa-5-P</a:t>
              </a:r>
            </a:p>
          </p:txBody>
        </p:sp>
        <p:sp>
          <p:nvSpPr>
            <p:cNvPr id="24599" name="AutoShape 11"/>
            <p:cNvSpPr>
              <a:spLocks noChangeArrowheads="1"/>
            </p:cNvSpPr>
            <p:nvPr/>
          </p:nvSpPr>
          <p:spPr bwMode="auto">
            <a:xfrm>
              <a:off x="3470" y="2159"/>
              <a:ext cx="998" cy="182"/>
            </a:xfrm>
            <a:prstGeom prst="rightArrow">
              <a:avLst>
                <a:gd name="adj1" fmla="val 49454"/>
                <a:gd name="adj2" fmla="val 86822"/>
              </a:avLst>
            </a:prstGeom>
            <a:solidFill>
              <a:srgbClr val="0000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s-ES" altLang="en-US"/>
            </a:p>
          </p:txBody>
        </p:sp>
      </p:grpSp>
      <p:sp>
        <p:nvSpPr>
          <p:cNvPr id="24584" name="Text Box 13"/>
          <p:cNvSpPr txBox="1">
            <a:spLocks noChangeArrowheads="1"/>
          </p:cNvSpPr>
          <p:nvPr/>
        </p:nvSpPr>
        <p:spPr bwMode="auto">
          <a:xfrm>
            <a:off x="3857625" y="4786313"/>
            <a:ext cx="1090613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b="1">
                <a:solidFill>
                  <a:srgbClr val="FF0000"/>
                </a:solidFill>
              </a:rPr>
              <a:t>Piruvato</a:t>
            </a:r>
          </a:p>
        </p:txBody>
      </p:sp>
      <p:sp>
        <p:nvSpPr>
          <p:cNvPr id="24585" name="Text Box 14"/>
          <p:cNvSpPr txBox="1">
            <a:spLocks noChangeArrowheads="1"/>
          </p:cNvSpPr>
          <p:nvPr/>
        </p:nvSpPr>
        <p:spPr bwMode="auto">
          <a:xfrm>
            <a:off x="4548188" y="4075113"/>
            <a:ext cx="2362228" cy="3407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n-US" sz="1600" b="1" dirty="0">
                <a:solidFill>
                  <a:srgbClr val="0000CC"/>
                </a:solidFill>
              </a:rPr>
              <a:t>Glicólisis -</a:t>
            </a:r>
            <a:r>
              <a:rPr lang="es-ES" altLang="en-US" sz="1600" b="1" dirty="0" err="1">
                <a:solidFill>
                  <a:srgbClr val="0000CC"/>
                </a:solidFill>
              </a:rPr>
              <a:t>Via</a:t>
            </a:r>
            <a:r>
              <a:rPr lang="es-ES" altLang="en-US" sz="1600" b="1" dirty="0">
                <a:solidFill>
                  <a:srgbClr val="0000CC"/>
                </a:solidFill>
              </a:rPr>
              <a:t> </a:t>
            </a:r>
            <a:r>
              <a:rPr lang="es-ES" altLang="en-US" sz="1600" b="1" dirty="0" err="1">
                <a:solidFill>
                  <a:srgbClr val="0000CC"/>
                </a:solidFill>
              </a:rPr>
              <a:t>Glicolitica</a:t>
            </a:r>
            <a:endParaRPr lang="es-ES" altLang="en-US" sz="1600" b="1" dirty="0">
              <a:solidFill>
                <a:srgbClr val="0000CC"/>
              </a:solidFill>
            </a:endParaRPr>
          </a:p>
        </p:txBody>
      </p:sp>
      <p:sp>
        <p:nvSpPr>
          <p:cNvPr id="24586" name="AutoShape 15"/>
          <p:cNvSpPr>
            <a:spLocks noChangeArrowheads="1"/>
          </p:cNvSpPr>
          <p:nvPr/>
        </p:nvSpPr>
        <p:spPr bwMode="auto">
          <a:xfrm>
            <a:off x="4357688" y="3786188"/>
            <a:ext cx="288925" cy="1008062"/>
          </a:xfrm>
          <a:prstGeom prst="downArrow">
            <a:avLst>
              <a:gd name="adj1" fmla="val 50000"/>
              <a:gd name="adj2" fmla="val 87225"/>
            </a:avLst>
          </a:prstGeom>
          <a:solidFill>
            <a:srgbClr val="0000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ES" altLang="en-US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41338" y="2852738"/>
            <a:ext cx="2735263" cy="863600"/>
            <a:chOff x="341" y="1797"/>
            <a:chExt cx="1723" cy="544"/>
          </a:xfrm>
        </p:grpSpPr>
        <p:sp>
          <p:nvSpPr>
            <p:cNvPr id="24594" name="Text Box 17"/>
            <p:cNvSpPr txBox="1">
              <a:spLocks noChangeArrowheads="1"/>
            </p:cNvSpPr>
            <p:nvPr/>
          </p:nvSpPr>
          <p:spPr bwMode="auto">
            <a:xfrm>
              <a:off x="341" y="2115"/>
              <a:ext cx="561" cy="21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AR" altLang="en-US" sz="1600" b="1">
                  <a:solidFill>
                    <a:srgbClr val="FF0000"/>
                  </a:solidFill>
                </a:rPr>
                <a:t>Glucosa</a:t>
              </a:r>
            </a:p>
          </p:txBody>
        </p:sp>
        <p:sp>
          <p:nvSpPr>
            <p:cNvPr id="24595" name="AutoShape 18"/>
            <p:cNvSpPr>
              <a:spLocks noChangeArrowheads="1"/>
            </p:cNvSpPr>
            <p:nvPr/>
          </p:nvSpPr>
          <p:spPr bwMode="auto">
            <a:xfrm>
              <a:off x="1020" y="2159"/>
              <a:ext cx="1044" cy="182"/>
            </a:xfrm>
            <a:prstGeom prst="leftArrow">
              <a:avLst>
                <a:gd name="adj1" fmla="val 59343"/>
                <a:gd name="adj2" fmla="val 98340"/>
              </a:avLst>
            </a:prstGeom>
            <a:solidFill>
              <a:srgbClr val="0000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s-ES" altLang="en-US" sz="1600" b="1"/>
            </a:p>
          </p:txBody>
        </p:sp>
        <p:sp>
          <p:nvSpPr>
            <p:cNvPr id="24596" name="Text Box 19"/>
            <p:cNvSpPr txBox="1">
              <a:spLocks noChangeArrowheads="1"/>
            </p:cNvSpPr>
            <p:nvPr/>
          </p:nvSpPr>
          <p:spPr bwMode="auto">
            <a:xfrm>
              <a:off x="796" y="1797"/>
              <a:ext cx="1202" cy="37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AR" altLang="en-US" sz="1600" b="1">
                  <a:solidFill>
                    <a:srgbClr val="0000CC"/>
                  </a:solidFill>
                </a:rPr>
                <a:t>Glucosa-6-fosfatasa</a:t>
              </a:r>
            </a:p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AR" altLang="en-US" sz="1600" b="1">
                  <a:solidFill>
                    <a:srgbClr val="0000CC"/>
                  </a:solidFill>
                </a:rPr>
                <a:t>(solo en hígado)</a:t>
              </a:r>
            </a:p>
          </p:txBody>
        </p:sp>
      </p:grpSp>
      <p:sp>
        <p:nvSpPr>
          <p:cNvPr id="3084" name="AutoShape 15"/>
          <p:cNvSpPr>
            <a:spLocks noChangeArrowheads="1"/>
          </p:cNvSpPr>
          <p:nvPr/>
        </p:nvSpPr>
        <p:spPr bwMode="auto">
          <a:xfrm rot="10800000">
            <a:off x="4071938" y="3786188"/>
            <a:ext cx="288925" cy="1000125"/>
          </a:xfrm>
          <a:prstGeom prst="downArrow">
            <a:avLst>
              <a:gd name="adj1" fmla="val 50000"/>
              <a:gd name="adj2" fmla="val 87228"/>
            </a:avLst>
          </a:prstGeom>
          <a:solidFill>
            <a:schemeClr val="accent6">
              <a:lumMod val="20000"/>
              <a:lumOff val="8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s-ES"/>
          </a:p>
        </p:txBody>
      </p:sp>
      <p:sp>
        <p:nvSpPr>
          <p:cNvPr id="24589" name="Text Box 14"/>
          <p:cNvSpPr txBox="1">
            <a:spLocks noChangeArrowheads="1"/>
          </p:cNvSpPr>
          <p:nvPr/>
        </p:nvSpPr>
        <p:spPr bwMode="auto">
          <a:xfrm>
            <a:off x="2892425" y="4065588"/>
            <a:ext cx="1246188" cy="649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n-US"/>
              <a:t>Gluconeo-</a:t>
            </a:r>
          </a:p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n-US"/>
              <a:t>genesis</a:t>
            </a:r>
          </a:p>
        </p:txBody>
      </p:sp>
      <p:sp>
        <p:nvSpPr>
          <p:cNvPr id="24590" name="AutoShape 15"/>
          <p:cNvSpPr>
            <a:spLocks noChangeArrowheads="1"/>
          </p:cNvSpPr>
          <p:nvPr/>
        </p:nvSpPr>
        <p:spPr bwMode="auto">
          <a:xfrm>
            <a:off x="4357688" y="2135188"/>
            <a:ext cx="285750" cy="1150937"/>
          </a:xfrm>
          <a:prstGeom prst="downArrow">
            <a:avLst>
              <a:gd name="adj1" fmla="val 50000"/>
              <a:gd name="adj2" fmla="val 87231"/>
            </a:avLst>
          </a:prstGeom>
          <a:solidFill>
            <a:srgbClr val="0000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ES" altLang="en-US"/>
          </a:p>
        </p:txBody>
      </p:sp>
      <p:sp>
        <p:nvSpPr>
          <p:cNvPr id="24591" name="Text Box 5"/>
          <p:cNvSpPr txBox="1">
            <a:spLocks noChangeArrowheads="1"/>
          </p:cNvSpPr>
          <p:nvPr/>
        </p:nvSpPr>
        <p:spPr bwMode="auto">
          <a:xfrm>
            <a:off x="4608513" y="2286000"/>
            <a:ext cx="1186841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sz="1600" b="1" dirty="0">
                <a:solidFill>
                  <a:srgbClr val="0000CC"/>
                </a:solidFill>
              </a:rPr>
              <a:t>Glucógeno-</a:t>
            </a:r>
          </a:p>
          <a:p>
            <a:pPr algn="ctr"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AR" altLang="en-US" sz="1600" b="1" dirty="0">
                <a:solidFill>
                  <a:srgbClr val="0000CC"/>
                </a:solidFill>
              </a:rPr>
              <a:t>lisis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3789363"/>
            <a:ext cx="9140825" cy="2955925"/>
            <a:chOff x="2" y="2387"/>
            <a:chExt cx="5758" cy="1862"/>
          </a:xfrm>
        </p:grpSpPr>
        <p:sp>
          <p:nvSpPr>
            <p:cNvPr id="12299" name="AutoShape 3"/>
            <p:cNvSpPr>
              <a:spLocks noChangeArrowheads="1"/>
            </p:cNvSpPr>
            <p:nvPr/>
          </p:nvSpPr>
          <p:spPr bwMode="auto">
            <a:xfrm flipH="1">
              <a:off x="2154" y="2704"/>
              <a:ext cx="1134" cy="272"/>
            </a:xfrm>
            <a:prstGeom prst="curvedUpArrow">
              <a:avLst>
                <a:gd name="adj1" fmla="val 83382"/>
                <a:gd name="adj2" fmla="val 166765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300" name="Text Box 4"/>
            <p:cNvSpPr txBox="1">
              <a:spLocks noChangeArrowheads="1"/>
            </p:cNvSpPr>
            <p:nvPr/>
          </p:nvSpPr>
          <p:spPr bwMode="auto">
            <a:xfrm>
              <a:off x="3819" y="2387"/>
              <a:ext cx="1941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 dirty="0">
                  <a:latin typeface="Arial" charset="0"/>
                </a:rPr>
                <a:t>Moléculas </a:t>
              </a:r>
            </a:p>
            <a:p>
              <a:pPr algn="ctr"/>
              <a:r>
                <a:rPr lang="es-ES_tradnl" sz="2400" b="1" dirty="0">
                  <a:latin typeface="Arial" charset="0"/>
                </a:rPr>
                <a:t>Precursoras</a:t>
              </a:r>
            </a:p>
            <a:p>
              <a:pPr algn="ctr"/>
              <a:endParaRPr lang="es-ES_tradnl" sz="2400" b="1" dirty="0"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  <a:latin typeface="Arial" charset="0"/>
                </a:rPr>
                <a:t>Monosacáridos</a:t>
              </a:r>
              <a:endParaRPr lang="es-ES_tradnl" sz="2400" b="1" baseline="-18000" dirty="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660066"/>
                  </a:solidFill>
                  <a:latin typeface="Arial" charset="0"/>
                </a:rPr>
                <a:t>Ácidos grasos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Aminoácidos</a:t>
              </a:r>
            </a:p>
            <a:p>
              <a:pPr algn="ctr"/>
              <a:r>
                <a:rPr lang="es-ES_tradnl" sz="2400" b="1" dirty="0">
                  <a:solidFill>
                    <a:srgbClr val="008000"/>
                  </a:solidFill>
                  <a:latin typeface="Arial" charset="0"/>
                </a:rPr>
                <a:t>Bases nitrogenadas</a:t>
              </a:r>
              <a:endParaRPr lang="es-ES_tradnl" sz="2400" b="1" baseline="-18000" dirty="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2" y="2581"/>
              <a:ext cx="1716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 dirty="0">
                  <a:latin typeface="Arial" charset="0"/>
                </a:rPr>
                <a:t>Macromoléculas </a:t>
              </a:r>
            </a:p>
            <a:p>
              <a:pPr algn="ctr"/>
              <a:r>
                <a:rPr lang="es-ES_tradnl" sz="2400" b="1" dirty="0">
                  <a:latin typeface="Arial" charset="0"/>
                </a:rPr>
                <a:t>Celulares</a:t>
              </a:r>
            </a:p>
            <a:p>
              <a:pPr algn="ctr"/>
              <a:endParaRPr lang="es-ES_tradnl" sz="2400" b="1" dirty="0"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  <a:latin typeface="Arial" charset="0"/>
                </a:rPr>
                <a:t>Polisacáridos</a:t>
              </a:r>
              <a:endParaRPr lang="es-ES_tradnl" sz="2400" b="1" baseline="-18000" dirty="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  <a:p>
              <a:pPr algn="ctr"/>
              <a:r>
                <a:rPr lang="es-ES_tradnl" sz="2400" b="1" dirty="0">
                  <a:solidFill>
                    <a:srgbClr val="008000"/>
                  </a:solidFill>
                  <a:latin typeface="Arial" charset="0"/>
                </a:rPr>
                <a:t>Ácidos </a:t>
              </a:r>
              <a:r>
                <a:rPr lang="es-ES_tradnl" sz="2400" b="1" dirty="0" err="1">
                  <a:solidFill>
                    <a:srgbClr val="008000"/>
                  </a:solidFill>
                  <a:latin typeface="Arial" charset="0"/>
                </a:rPr>
                <a:t>Nucleicos</a:t>
              </a:r>
              <a:endParaRPr lang="es-ES_tradnl" sz="2400" b="1" baseline="-18000" dirty="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2" name="AutoShape 6"/>
            <p:cNvSpPr>
              <a:spLocks noChangeArrowheads="1"/>
            </p:cNvSpPr>
            <p:nvPr/>
          </p:nvSpPr>
          <p:spPr bwMode="auto">
            <a:xfrm>
              <a:off x="1474" y="2886"/>
              <a:ext cx="2486" cy="1029"/>
            </a:xfrm>
            <a:prstGeom prst="leftArrow">
              <a:avLst>
                <a:gd name="adj1" fmla="val 52636"/>
                <a:gd name="adj2" fmla="val 51790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 dirty="0" smtClean="0">
                  <a:solidFill>
                    <a:srgbClr val="000099"/>
                  </a:solidFill>
                  <a:latin typeface="Arial" charset="0"/>
                </a:rPr>
                <a:t>VÍAS ANABÓLICAS</a:t>
              </a:r>
              <a:endParaRPr lang="es-ES_tradnl" sz="2400" b="1" dirty="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  <a:latin typeface="Arial" charset="0"/>
                </a:rPr>
                <a:t>(Síntesis reductora)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0" y="260350"/>
            <a:ext cx="9144000" cy="4176713"/>
            <a:chOff x="0" y="164"/>
            <a:chExt cx="5760" cy="2631"/>
          </a:xfrm>
        </p:grpSpPr>
        <p:sp>
          <p:nvSpPr>
            <p:cNvPr id="12292" name="Text Box 8"/>
            <p:cNvSpPr txBox="1">
              <a:spLocks noChangeArrowheads="1"/>
            </p:cNvSpPr>
            <p:nvPr/>
          </p:nvSpPr>
          <p:spPr bwMode="auto">
            <a:xfrm>
              <a:off x="0" y="346"/>
              <a:ext cx="1428" cy="166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Nutrientes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Contenedores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Carbohidratos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</p:txBody>
        </p:sp>
        <p:sp>
          <p:nvSpPr>
            <p:cNvPr id="12293" name="AutoShape 9"/>
            <p:cNvSpPr>
              <a:spLocks noChangeArrowheads="1"/>
            </p:cNvSpPr>
            <p:nvPr/>
          </p:nvSpPr>
          <p:spPr bwMode="auto">
            <a:xfrm>
              <a:off x="1474" y="482"/>
              <a:ext cx="3084" cy="998"/>
            </a:xfrm>
            <a:prstGeom prst="rightArrow">
              <a:avLst>
                <a:gd name="adj1" fmla="val 45657"/>
                <a:gd name="adj2" fmla="val 57669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 dirty="0" smtClean="0">
                  <a:solidFill>
                    <a:srgbClr val="FF0000"/>
                  </a:solidFill>
                  <a:latin typeface="Arial" charset="0"/>
                </a:rPr>
                <a:t>VÍAS CATABÓLICAS </a:t>
              </a:r>
              <a:endParaRPr lang="es-ES_tradnl" sz="2400" b="1" dirty="0">
                <a:solidFill>
                  <a:srgbClr val="FF0000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(Degradación </a:t>
              </a:r>
              <a:r>
                <a:rPr lang="es-ES_tradnl" sz="2400" b="1" dirty="0" err="1">
                  <a:solidFill>
                    <a:srgbClr val="FF0000"/>
                  </a:solidFill>
                  <a:latin typeface="Arial" charset="0"/>
                </a:rPr>
                <a:t>oxidativa</a:t>
              </a:r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)</a:t>
              </a:r>
            </a:p>
          </p:txBody>
        </p:sp>
        <p:sp>
          <p:nvSpPr>
            <p:cNvPr id="12294" name="Text Box 10"/>
            <p:cNvSpPr txBox="1">
              <a:spLocks noChangeArrowheads="1"/>
            </p:cNvSpPr>
            <p:nvPr/>
          </p:nvSpPr>
          <p:spPr bwMode="auto">
            <a:xfrm>
              <a:off x="4642" y="164"/>
              <a:ext cx="1118" cy="189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Productos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finales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carentes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CO</a:t>
              </a:r>
              <a:r>
                <a:rPr lang="es-ES_tradnl" sz="2400" b="1" baseline="-18000">
                  <a:solidFill>
                    <a:srgbClr val="000099"/>
                  </a:solidFill>
                  <a:latin typeface="Arial" charset="0"/>
                </a:rPr>
                <a:t>2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H</a:t>
              </a:r>
              <a:r>
                <a:rPr lang="es-ES_tradnl" sz="2400" b="1" baseline="-18000">
                  <a:solidFill>
                    <a:srgbClr val="660066"/>
                  </a:solidFill>
                  <a:latin typeface="Arial" charset="0"/>
                </a:rPr>
                <a:t>2</a:t>
              </a:r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O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NH</a:t>
              </a:r>
              <a:r>
                <a:rPr lang="es-ES_tradnl" sz="2400" b="1" baseline="-18000">
                  <a:solidFill>
                    <a:srgbClr val="FF0000"/>
                  </a:solidFill>
                  <a:latin typeface="Arial" charset="0"/>
                </a:rPr>
                <a:t>3</a:t>
              </a:r>
            </a:p>
          </p:txBody>
        </p:sp>
        <p:sp>
          <p:nvSpPr>
            <p:cNvPr id="4103" name="Oval 11"/>
            <p:cNvSpPr>
              <a:spLocks noChangeArrowheads="1"/>
            </p:cNvSpPr>
            <p:nvPr/>
          </p:nvSpPr>
          <p:spPr bwMode="auto">
            <a:xfrm>
              <a:off x="2653" y="1570"/>
              <a:ext cx="1270" cy="1089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s-ES_tradnl" sz="2400" b="1" dirty="0">
                  <a:solidFill>
                    <a:srgbClr val="0000CC"/>
                  </a:solidFill>
                  <a:latin typeface="Arial" charset="0"/>
                </a:rPr>
                <a:t>NADH</a:t>
              </a:r>
              <a:endParaRPr lang="es-ES_tradnl" sz="2400" b="1" baseline="24000" dirty="0">
                <a:solidFill>
                  <a:srgbClr val="0000CC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0000CC"/>
                  </a:solidFill>
                  <a:latin typeface="Arial" charset="0"/>
                </a:rPr>
                <a:t>NADPH</a:t>
              </a:r>
              <a:endParaRPr lang="es-ES_tradnl" sz="2400" b="1" baseline="26000" dirty="0">
                <a:solidFill>
                  <a:srgbClr val="0000CC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0000CC"/>
                  </a:solidFill>
                  <a:latin typeface="Arial" charset="0"/>
                </a:rPr>
                <a:t>FADH</a:t>
              </a:r>
              <a:r>
                <a:rPr lang="es-ES_tradnl" sz="2400" b="1" baseline="-18000" dirty="0">
                  <a:solidFill>
                    <a:srgbClr val="0000CC"/>
                  </a:solidFill>
                  <a:latin typeface="Arial" charset="0"/>
                </a:rPr>
                <a:t>2</a:t>
              </a: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ATP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endParaRPr lang="es-ES_tradnl" sz="2400" b="1" baseline="-18000" dirty="0">
                <a:solidFill>
                  <a:srgbClr val="C00000"/>
                </a:solidFill>
                <a:latin typeface="Arial" charset="0"/>
              </a:endParaRPr>
            </a:p>
          </p:txBody>
        </p:sp>
        <p:sp>
          <p:nvSpPr>
            <p:cNvPr id="12296" name="Text Box 12"/>
            <p:cNvSpPr txBox="1">
              <a:spLocks noChangeArrowheads="1"/>
            </p:cNvSpPr>
            <p:nvPr/>
          </p:nvSpPr>
          <p:spPr bwMode="auto">
            <a:xfrm>
              <a:off x="3760" y="1847"/>
              <a:ext cx="753" cy="44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>
                  <a:solidFill>
                    <a:srgbClr val="C00000"/>
                  </a:solidFill>
                  <a:latin typeface="Arial" charset="0"/>
                </a:rPr>
                <a:t>Energía </a:t>
              </a:r>
            </a:p>
            <a:p>
              <a:r>
                <a:rPr lang="es-ES_tradnl" sz="2000" b="1">
                  <a:solidFill>
                    <a:srgbClr val="C00000"/>
                  </a:solidFill>
                  <a:latin typeface="Arial" charset="0"/>
                </a:rPr>
                <a:t>Química</a:t>
              </a:r>
            </a:p>
          </p:txBody>
        </p:sp>
        <p:sp>
          <p:nvSpPr>
            <p:cNvPr id="12297" name="AutoShape 13"/>
            <p:cNvSpPr>
              <a:spLocks noChangeArrowheads="1"/>
            </p:cNvSpPr>
            <p:nvPr/>
          </p:nvSpPr>
          <p:spPr bwMode="auto">
            <a:xfrm>
              <a:off x="2018" y="1253"/>
              <a:ext cx="1270" cy="318"/>
            </a:xfrm>
            <a:prstGeom prst="curvedDownArrow">
              <a:avLst>
                <a:gd name="adj1" fmla="val 79874"/>
                <a:gd name="adj2" fmla="val 159748"/>
                <a:gd name="adj3" fmla="val 33333"/>
              </a:avLst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298" name="Oval 14"/>
            <p:cNvSpPr>
              <a:spLocks noChangeArrowheads="1"/>
            </p:cNvSpPr>
            <p:nvPr/>
          </p:nvSpPr>
          <p:spPr bwMode="auto">
            <a:xfrm>
              <a:off x="1292" y="1616"/>
              <a:ext cx="1361" cy="1179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 dirty="0">
                  <a:solidFill>
                    <a:srgbClr val="0000CC"/>
                  </a:solidFill>
                  <a:latin typeface="Arial" charset="0"/>
                </a:rPr>
                <a:t>NAD</a:t>
              </a:r>
              <a:r>
                <a:rPr lang="es-ES_tradnl" sz="2400" b="1" baseline="24000" dirty="0">
                  <a:solidFill>
                    <a:srgbClr val="0000CC"/>
                  </a:solidFill>
                  <a:latin typeface="Arial" charset="0"/>
                </a:rPr>
                <a:t>+</a:t>
              </a:r>
            </a:p>
            <a:p>
              <a:pPr algn="ctr"/>
              <a:r>
                <a:rPr lang="es-ES_tradnl" sz="2400" b="1" dirty="0" smtClean="0">
                  <a:solidFill>
                    <a:srgbClr val="0000CC"/>
                  </a:solidFill>
                  <a:latin typeface="Arial" charset="0"/>
                </a:rPr>
                <a:t>NADP</a:t>
              </a:r>
              <a:r>
                <a:rPr lang="es-ES_tradnl" sz="2400" b="1" baseline="26000" dirty="0" smtClean="0">
                  <a:solidFill>
                    <a:srgbClr val="0000CC"/>
                  </a:solidFill>
                  <a:latin typeface="Arial" charset="0"/>
                </a:rPr>
                <a:t>+</a:t>
              </a:r>
              <a:endParaRPr lang="es-ES_tradnl" sz="2400" b="1" baseline="26000" dirty="0">
                <a:solidFill>
                  <a:srgbClr val="0000CC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CC"/>
                  </a:solidFill>
                  <a:latin typeface="Arial" charset="0"/>
                </a:rPr>
                <a:t>FAD</a:t>
              </a:r>
            </a:p>
            <a:p>
              <a:pPr algn="ctr"/>
              <a:r>
                <a:rPr lang="es-ES_tradnl" sz="2400" b="1" dirty="0" smtClean="0">
                  <a:solidFill>
                    <a:srgbClr val="C00000"/>
                  </a:solidFill>
                  <a:latin typeface="Arial" charset="0"/>
                </a:rPr>
                <a:t>ADP + P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/>
              <a:endParaRPr lang="es-ES_tradnl" sz="2400" b="1" dirty="0">
                <a:latin typeface="Arial" charset="0"/>
              </a:endParaRPr>
            </a:p>
          </p:txBody>
        </p:sp>
      </p:grpSp>
      <p:sp>
        <p:nvSpPr>
          <p:cNvPr id="15" name="14 CuadroTexto"/>
          <p:cNvSpPr txBox="1"/>
          <p:nvPr/>
        </p:nvSpPr>
        <p:spPr>
          <a:xfrm>
            <a:off x="3714744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57188"/>
            <a:ext cx="9144000" cy="2143118"/>
          </a:xfrm>
          <a:solidFill>
            <a:srgbClr val="FFCCFF"/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síntesis de  </a:t>
            </a:r>
            <a:r>
              <a:rPr lang="es-ES" sz="3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Glucosa 6-fosfato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considera una </a:t>
            </a:r>
            <a:r>
              <a:rPr lang="es-E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encrucijada metabólica</a:t>
            </a:r>
            <a:r>
              <a:rPr lang="es-ES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,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 destino   depende de las necesidades de la célula</a:t>
            </a:r>
            <a:endParaRPr lang="es-PE" sz="3000" dirty="0" smtClean="0"/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500063" y="2571750"/>
            <a:ext cx="8229600" cy="3305175"/>
          </a:xfr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1. ¿Cuáles serían los destinos de la misma </a:t>
            </a:r>
          </a:p>
          <a:p>
            <a:pPr marL="365760" indent="-256032" eaLnBrk="1" fontAlgn="auto" hangingPunct="1">
              <a:spcAft>
                <a:spcPts val="0"/>
              </a:spcAft>
              <a:buNone/>
              <a:defRPr/>
            </a:pPr>
            <a:r>
              <a:rPr lang="es-ES" b="1" dirty="0" smtClean="0"/>
              <a:t>		en un estado de </a:t>
            </a:r>
            <a:r>
              <a:rPr lang="es-ES" b="1" dirty="0" smtClean="0">
                <a:solidFill>
                  <a:srgbClr val="C00000"/>
                </a:solidFill>
              </a:rPr>
              <a:t>buena nutrición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2. en una célula en </a:t>
            </a:r>
            <a:r>
              <a:rPr lang="es-ES" b="1" dirty="0" smtClean="0">
                <a:solidFill>
                  <a:srgbClr val="C00000"/>
                </a:solidFill>
              </a:rPr>
              <a:t>división celular 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3. en la </a:t>
            </a:r>
            <a:r>
              <a:rPr lang="es-ES" b="1" dirty="0" smtClean="0">
                <a:solidFill>
                  <a:srgbClr val="C00000"/>
                </a:solidFill>
              </a:rPr>
              <a:t>glándula mamaria lactante </a:t>
            </a:r>
            <a:r>
              <a:rPr lang="es-ES" b="1" dirty="0" smtClean="0"/>
              <a:t>?</a:t>
            </a:r>
            <a:endParaRPr lang="es-PE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b="1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143932" cy="3323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Glucogenogénesis</a:t>
            </a:r>
            <a:r>
              <a:rPr lang="es-AR" sz="2800" dirty="0" smtClean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Via</a:t>
            </a:r>
            <a:r>
              <a:rPr lang="es-AR" sz="2800" dirty="0" smtClean="0"/>
              <a:t> Pentosas para la síntesis de Ribosa-5-fosfato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smtClean="0"/>
              <a:t>Síntesis de ácidos grasos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Box 207"/>
          <p:cNvSpPr>
            <a:spLocks/>
          </p:cNvSpPr>
          <p:nvPr/>
        </p:nvSpPr>
        <p:spPr>
          <a:xfrm>
            <a:off x="230187" y="1509712"/>
            <a:ext cx="8662987" cy="5014912"/>
          </a:xfrm>
          <a:prstGeom prst="rect">
            <a:avLst/>
          </a:prstGeom>
          <a:noFill/>
          <a:ln>
            <a:noFill/>
          </a:ln>
        </p:spPr>
        <p:txBody>
          <a:bodyPr numCol="1"/>
          <a:lstStyle/>
          <a:p>
            <a:endParaRPr/>
          </a:p>
        </p:txBody>
      </p:sp>
      <p:sp>
        <p:nvSpPr>
          <p:cNvPr id="209" name="Text Box 209"/>
          <p:cNvSpPr>
            <a:spLocks/>
          </p:cNvSpPr>
          <p:nvPr/>
        </p:nvSpPr>
        <p:spPr>
          <a:xfrm>
            <a:off x="928663" y="2906712"/>
            <a:ext cx="2366988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Glucosa-6-fosfato</a:t>
            </a:r>
          </a:p>
        </p:txBody>
      </p:sp>
      <p:sp>
        <p:nvSpPr>
          <p:cNvPr id="210" name="Text Box 210"/>
          <p:cNvSpPr>
            <a:spLocks/>
          </p:cNvSpPr>
          <p:nvPr/>
        </p:nvSpPr>
        <p:spPr>
          <a:xfrm>
            <a:off x="1571605" y="4195762"/>
            <a:ext cx="1501796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Oxalacetato</a:t>
            </a:r>
          </a:p>
        </p:txBody>
      </p:sp>
      <p:sp>
        <p:nvSpPr>
          <p:cNvPr id="211" name="Text Box 211"/>
          <p:cNvSpPr>
            <a:spLocks/>
          </p:cNvSpPr>
          <p:nvPr/>
        </p:nvSpPr>
        <p:spPr>
          <a:xfrm>
            <a:off x="1239837" y="4429125"/>
            <a:ext cx="1600200" cy="366712"/>
          </a:xfrm>
          <a:prstGeom prst="rect">
            <a:avLst/>
          </a:prstGeom>
          <a:noFill/>
          <a:ln>
            <a:noFill/>
          </a:ln>
        </p:spPr>
        <p:txBody>
          <a:bodyPr lIns="92075" tIns="46038" rIns="92075" bIns="46038" numCol="1">
            <a:spAutoFit/>
          </a:bodyPr>
          <a:lstStyle/>
          <a:p>
            <a:endParaRPr/>
          </a:p>
        </p:txBody>
      </p:sp>
      <p:sp>
        <p:nvSpPr>
          <p:cNvPr id="212" name="Text Box 212"/>
          <p:cNvSpPr>
            <a:spLocks/>
          </p:cNvSpPr>
          <p:nvPr/>
        </p:nvSpPr>
        <p:spPr>
          <a:xfrm>
            <a:off x="4214811" y="3668712"/>
            <a:ext cx="1835546" cy="46230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PIRUVATO</a:t>
            </a:r>
          </a:p>
        </p:txBody>
      </p:sp>
      <p:sp>
        <p:nvSpPr>
          <p:cNvPr id="213" name="Text Box 213"/>
          <p:cNvSpPr>
            <a:spLocks/>
          </p:cNvSpPr>
          <p:nvPr/>
        </p:nvSpPr>
        <p:spPr>
          <a:xfrm>
            <a:off x="7032625" y="3135312"/>
            <a:ext cx="1182713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Lactato</a:t>
            </a:r>
          </a:p>
        </p:txBody>
      </p:sp>
      <p:sp>
        <p:nvSpPr>
          <p:cNvPr id="214" name="Text Box 214"/>
          <p:cNvSpPr>
            <a:spLocks/>
          </p:cNvSpPr>
          <p:nvPr/>
        </p:nvSpPr>
        <p:spPr>
          <a:xfrm>
            <a:off x="7032625" y="4049712"/>
            <a:ext cx="1139825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Alanina</a:t>
            </a:r>
          </a:p>
        </p:txBody>
      </p:sp>
      <p:sp>
        <p:nvSpPr>
          <p:cNvPr id="215" name="Text Box 215"/>
          <p:cNvSpPr>
            <a:spLocks/>
          </p:cNvSpPr>
          <p:nvPr/>
        </p:nvSpPr>
        <p:spPr>
          <a:xfrm>
            <a:off x="4137025" y="4964112"/>
            <a:ext cx="1752600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ACETIL-CoA</a:t>
            </a:r>
          </a:p>
        </p:txBody>
      </p:sp>
      <p:sp>
        <p:nvSpPr>
          <p:cNvPr id="216" name="Text Box 216"/>
          <p:cNvSpPr>
            <a:spLocks/>
          </p:cNvSpPr>
          <p:nvPr/>
        </p:nvSpPr>
        <p:spPr>
          <a:xfrm>
            <a:off x="3373437" y="3133725"/>
            <a:ext cx="91440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17" name="Text Box 217"/>
          <p:cNvSpPr>
            <a:spLocks/>
          </p:cNvSpPr>
          <p:nvPr/>
        </p:nvSpPr>
        <p:spPr>
          <a:xfrm flipH="1">
            <a:off x="3143240" y="3929066"/>
            <a:ext cx="10668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8" name="Text Box 218"/>
          <p:cNvSpPr>
            <a:spLocks/>
          </p:cNvSpPr>
          <p:nvPr/>
        </p:nvSpPr>
        <p:spPr>
          <a:xfrm flipV="1">
            <a:off x="2230437" y="3438525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9" name="Text Box 219"/>
          <p:cNvSpPr>
            <a:spLocks/>
          </p:cNvSpPr>
          <p:nvPr/>
        </p:nvSpPr>
        <p:spPr>
          <a:xfrm>
            <a:off x="5126037" y="4276725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0" name="Text Box 220"/>
          <p:cNvSpPr>
            <a:spLocks/>
          </p:cNvSpPr>
          <p:nvPr/>
        </p:nvSpPr>
        <p:spPr>
          <a:xfrm flipV="1">
            <a:off x="5989637" y="3344862"/>
            <a:ext cx="8636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1" name="Text Box 221"/>
          <p:cNvSpPr>
            <a:spLocks/>
          </p:cNvSpPr>
          <p:nvPr/>
        </p:nvSpPr>
        <p:spPr>
          <a:xfrm flipH="1">
            <a:off x="6197617" y="3527425"/>
            <a:ext cx="803275" cy="279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2" name="Text Box 222"/>
          <p:cNvSpPr>
            <a:spLocks/>
          </p:cNvSpPr>
          <p:nvPr/>
        </p:nvSpPr>
        <p:spPr>
          <a:xfrm>
            <a:off x="6215074" y="3971925"/>
            <a:ext cx="7620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3" name="Text Box 223"/>
          <p:cNvSpPr>
            <a:spLocks/>
          </p:cNvSpPr>
          <p:nvPr/>
        </p:nvSpPr>
        <p:spPr>
          <a:xfrm flipH="1" flipV="1">
            <a:off x="6091254" y="4048125"/>
            <a:ext cx="8382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4" name="Text Box 224"/>
          <p:cNvSpPr>
            <a:spLocks/>
          </p:cNvSpPr>
          <p:nvPr/>
        </p:nvSpPr>
        <p:spPr>
          <a:xfrm flipH="1">
            <a:off x="1163637" y="4429125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5" name="Text Box 225"/>
          <p:cNvSpPr>
            <a:spLocks/>
          </p:cNvSpPr>
          <p:nvPr/>
        </p:nvSpPr>
        <p:spPr>
          <a:xfrm>
            <a:off x="549275" y="4043362"/>
            <a:ext cx="619125" cy="6191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numCol="1" anchor="ctr"/>
          <a:lstStyle/>
          <a:p>
            <a:pPr marL="0" indent="0" algn="ctr"/>
            <a:r>
              <a:rPr lang="en-US" sz="1400" b="1" dirty="0" err="1" smtClean="0">
                <a:solidFill>
                  <a:srgbClr val="FF0000"/>
                </a:solidFill>
                <a:latin typeface="Times New Roman" pitchFamily="18" charset="0"/>
              </a:rPr>
              <a:t>Ciclo</a:t>
            </a:r>
            <a:endParaRPr lang="en-US" sz="1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</a:rPr>
              <a:t>K</a:t>
            </a:r>
            <a:r>
              <a:rPr lang="en-US" b="1" dirty="0" smtClean="0">
                <a:solidFill>
                  <a:srgbClr val="FF0000"/>
                </a:solidFill>
              </a:rPr>
              <a:t>rebs</a:t>
            </a:r>
            <a:endParaRPr lang="en-US" sz="14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6" name="Text Box 226"/>
          <p:cNvSpPr>
            <a:spLocks/>
          </p:cNvSpPr>
          <p:nvPr/>
        </p:nvSpPr>
        <p:spPr>
          <a:xfrm>
            <a:off x="3735384" y="4071942"/>
            <a:ext cx="265112" cy="236537"/>
          </a:xfrm>
          <a:custGeom>
            <a:avLst/>
            <a:gdLst/>
            <a:ahLst/>
            <a:cxnLst/>
            <a:rect l="0" t="0" r="r" b="b"/>
            <a:pathLst>
              <a:path w="166" h="148">
                <a:moveTo>
                  <a:pt x="166" y="92"/>
                </a:moveTo>
                <a:lnTo>
                  <a:pt x="143" y="108"/>
                </a:lnTo>
                <a:lnTo>
                  <a:pt x="119" y="123"/>
                </a:lnTo>
                <a:lnTo>
                  <a:pt x="97" y="134"/>
                </a:lnTo>
                <a:lnTo>
                  <a:pt x="76" y="142"/>
                </a:lnTo>
                <a:lnTo>
                  <a:pt x="58" y="147"/>
                </a:lnTo>
                <a:lnTo>
                  <a:pt x="42" y="148"/>
                </a:lnTo>
                <a:lnTo>
                  <a:pt x="30" y="145"/>
                </a:lnTo>
                <a:lnTo>
                  <a:pt x="21" y="139"/>
                </a:lnTo>
                <a:lnTo>
                  <a:pt x="4" y="116"/>
                </a:lnTo>
                <a:lnTo>
                  <a:pt x="0" y="109"/>
                </a:lnTo>
                <a:lnTo>
                  <a:pt x="0" y="100"/>
                </a:lnTo>
                <a:lnTo>
                  <a:pt x="2" y="89"/>
                </a:lnTo>
                <a:lnTo>
                  <a:pt x="7" y="77"/>
                </a:lnTo>
                <a:lnTo>
                  <a:pt x="14" y="64"/>
                </a:lnTo>
                <a:lnTo>
                  <a:pt x="24" y="50"/>
                </a:lnTo>
                <a:lnTo>
                  <a:pt x="36" y="35"/>
                </a:lnTo>
                <a:lnTo>
                  <a:pt x="51" y="20"/>
                </a:lnTo>
                <a:lnTo>
                  <a:pt x="42" y="9"/>
                </a:lnTo>
                <a:lnTo>
                  <a:pt x="96" y="0"/>
                </a:lnTo>
                <a:lnTo>
                  <a:pt x="77" y="54"/>
                </a:lnTo>
                <a:lnTo>
                  <a:pt x="69" y="43"/>
                </a:lnTo>
                <a:lnTo>
                  <a:pt x="48" y="66"/>
                </a:lnTo>
                <a:lnTo>
                  <a:pt x="32" y="88"/>
                </a:lnTo>
                <a:lnTo>
                  <a:pt x="26" y="98"/>
                </a:lnTo>
                <a:lnTo>
                  <a:pt x="21" y="107"/>
                </a:lnTo>
                <a:lnTo>
                  <a:pt x="19" y="116"/>
                </a:lnTo>
                <a:lnTo>
                  <a:pt x="17" y="124"/>
                </a:lnTo>
                <a:lnTo>
                  <a:pt x="29" y="125"/>
                </a:lnTo>
                <a:lnTo>
                  <a:pt x="42" y="123"/>
                </a:lnTo>
                <a:lnTo>
                  <a:pt x="58" y="119"/>
                </a:lnTo>
                <a:lnTo>
                  <a:pt x="74" y="113"/>
                </a:lnTo>
                <a:lnTo>
                  <a:pt x="92" y="105"/>
                </a:lnTo>
                <a:lnTo>
                  <a:pt x="111" y="94"/>
                </a:lnTo>
                <a:lnTo>
                  <a:pt x="130" y="82"/>
                </a:lnTo>
                <a:lnTo>
                  <a:pt x="149" y="69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27" name="Text Box 227"/>
          <p:cNvSpPr>
            <a:spLocks/>
          </p:cNvSpPr>
          <p:nvPr/>
        </p:nvSpPr>
        <p:spPr>
          <a:xfrm>
            <a:off x="3983037" y="4124325"/>
            <a:ext cx="609141" cy="369974"/>
          </a:xfrm>
          <a:prstGeom prst="rect">
            <a:avLst/>
          </a:prstGeom>
          <a:noFill/>
          <a:ln>
            <a:noFill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8" name="Text Box 228"/>
          <p:cNvSpPr>
            <a:spLocks/>
          </p:cNvSpPr>
          <p:nvPr/>
        </p:nvSpPr>
        <p:spPr>
          <a:xfrm>
            <a:off x="5151436" y="4505325"/>
            <a:ext cx="777885" cy="369974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9" name="Text Box 229"/>
          <p:cNvSpPr>
            <a:spLocks/>
          </p:cNvSpPr>
          <p:nvPr/>
        </p:nvSpPr>
        <p:spPr>
          <a:xfrm>
            <a:off x="5162550" y="4262437"/>
            <a:ext cx="303212" cy="260350"/>
          </a:xfrm>
          <a:custGeom>
            <a:avLst/>
            <a:gdLst/>
            <a:ahLst/>
            <a:cxnLst/>
            <a:rect l="0" t="0" r="r" b="b"/>
            <a:pathLst>
              <a:path w="190" h="163">
                <a:moveTo>
                  <a:pt x="0" y="97"/>
                </a:moveTo>
                <a:lnTo>
                  <a:pt x="13" y="73"/>
                </a:lnTo>
                <a:lnTo>
                  <a:pt x="28" y="52"/>
                </a:lnTo>
                <a:lnTo>
                  <a:pt x="43" y="34"/>
                </a:lnTo>
                <a:lnTo>
                  <a:pt x="59" y="19"/>
                </a:lnTo>
                <a:lnTo>
                  <a:pt x="76" y="8"/>
                </a:lnTo>
                <a:lnTo>
                  <a:pt x="91" y="2"/>
                </a:lnTo>
                <a:lnTo>
                  <a:pt x="106" y="0"/>
                </a:lnTo>
                <a:lnTo>
                  <a:pt x="119" y="3"/>
                </a:lnTo>
                <a:lnTo>
                  <a:pt x="154" y="20"/>
                </a:lnTo>
                <a:lnTo>
                  <a:pt x="163" y="26"/>
                </a:lnTo>
                <a:lnTo>
                  <a:pt x="170" y="35"/>
                </a:lnTo>
                <a:lnTo>
                  <a:pt x="175" y="46"/>
                </a:lnTo>
                <a:lnTo>
                  <a:pt x="178" y="59"/>
                </a:lnTo>
                <a:lnTo>
                  <a:pt x="180" y="74"/>
                </a:lnTo>
                <a:lnTo>
                  <a:pt x="179" y="91"/>
                </a:lnTo>
                <a:lnTo>
                  <a:pt x="177" y="110"/>
                </a:lnTo>
                <a:lnTo>
                  <a:pt x="172" y="129"/>
                </a:lnTo>
                <a:lnTo>
                  <a:pt x="190" y="137"/>
                </a:lnTo>
                <a:lnTo>
                  <a:pt x="139" y="163"/>
                </a:lnTo>
                <a:lnTo>
                  <a:pt x="120" y="104"/>
                </a:lnTo>
                <a:lnTo>
                  <a:pt x="138" y="113"/>
                </a:lnTo>
                <a:lnTo>
                  <a:pt x="144" y="83"/>
                </a:lnTo>
                <a:lnTo>
                  <a:pt x="145" y="57"/>
                </a:lnTo>
                <a:lnTo>
                  <a:pt x="142" y="35"/>
                </a:lnTo>
                <a:lnTo>
                  <a:pt x="134" y="17"/>
                </a:lnTo>
                <a:lnTo>
                  <a:pt x="122" y="20"/>
                </a:lnTo>
                <a:lnTo>
                  <a:pt x="108" y="26"/>
                </a:lnTo>
                <a:lnTo>
                  <a:pt x="95" y="35"/>
                </a:lnTo>
                <a:lnTo>
                  <a:pt x="82" y="46"/>
                </a:lnTo>
                <a:lnTo>
                  <a:pt x="69" y="60"/>
                </a:lnTo>
                <a:lnTo>
                  <a:pt x="57" y="76"/>
                </a:lnTo>
                <a:lnTo>
                  <a:pt x="45" y="94"/>
                </a:lnTo>
                <a:lnTo>
                  <a:pt x="35" y="11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30" name="Text Box 230"/>
          <p:cNvSpPr>
            <a:spLocks/>
          </p:cNvSpPr>
          <p:nvPr/>
        </p:nvSpPr>
        <p:spPr>
          <a:xfrm>
            <a:off x="4206875" y="2357430"/>
            <a:ext cx="2066925" cy="708528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Otros monosacáridos</a:t>
            </a:r>
          </a:p>
        </p:txBody>
      </p:sp>
      <p:sp>
        <p:nvSpPr>
          <p:cNvPr id="231" name="Text Box 231"/>
          <p:cNvSpPr>
            <a:spLocks/>
          </p:cNvSpPr>
          <p:nvPr/>
        </p:nvSpPr>
        <p:spPr>
          <a:xfrm>
            <a:off x="5049837" y="3133725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571736" y="428604"/>
            <a:ext cx="4418495" cy="956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Encrucijada Metabólica de 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Piruvato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69225" cy="1139825"/>
          </a:xfrm>
          <a:solidFill>
            <a:schemeClr val="tx2">
              <a:lumMod val="40000"/>
              <a:lumOff val="60000"/>
            </a:schemeClr>
          </a:solidFill>
          <a:ln w="12700" cap="flat">
            <a:solidFill>
              <a:schemeClr val="tx1"/>
            </a:solidFill>
          </a:ln>
        </p:spPr>
        <p:txBody>
          <a:bodyPr lIns="90488" tIns="44450" rIns="90488" bIns="4445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Procedencias del </a:t>
            </a:r>
            <a:r>
              <a:rPr lang="es-ES" sz="3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Piruvato</a:t>
            </a:r>
            <a:endParaRPr lang="es-ES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5"/>
          <p:cNvSpPr>
            <a:spLocks noGrp="1" noChangeArrowheads="1"/>
          </p:cNvSpPr>
          <p:nvPr>
            <p:ph idx="1"/>
          </p:nvPr>
        </p:nvSpPr>
        <p:spPr>
          <a:xfrm>
            <a:off x="714375" y="1857375"/>
            <a:ext cx="7772400" cy="4114800"/>
          </a:xfrm>
          <a:solidFill>
            <a:srgbClr val="DDDDDD"/>
          </a:solidFill>
          <a:ln w="12700">
            <a:solidFill>
              <a:srgbClr val="0033CC"/>
            </a:solidFill>
          </a:ln>
        </p:spPr>
        <p:txBody>
          <a:bodyPr lIns="90488" tIns="44450" rIns="90488" bIns="44450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s-ES" sz="2400" smtClean="0"/>
              <a:t> </a:t>
            </a:r>
            <a:r>
              <a:rPr lang="es-ES" sz="2400" b="1" smtClean="0"/>
              <a:t>VIA GLICOLITICA</a:t>
            </a: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b="1" smtClean="0"/>
              <a:t>AMINOACIDOS</a:t>
            </a:r>
            <a:endParaRPr lang="es-ES" sz="2400" u="sng" smtClean="0"/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714375" y="1857374"/>
            <a:ext cx="7772400" cy="4643459"/>
          </a:xfrm>
          <a:prstGeom prst="rect">
            <a:avLst/>
          </a:prstGeo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exógena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</a:t>
            </a:r>
            <a:r>
              <a:rPr lang="es-ES" sz="2400" kern="0" dirty="0" smtClean="0">
                <a:latin typeface="+mn-lt"/>
              </a:rPr>
              <a:t>(Almidón, Glucosa,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kern="0" dirty="0" smtClean="0">
                <a:latin typeface="+mn-lt"/>
              </a:rPr>
              <a:t>                                           fructosa</a:t>
            </a:r>
            <a:r>
              <a:rPr lang="es-ES" sz="2400" kern="0" dirty="0">
                <a:latin typeface="+mn-lt"/>
              </a:rPr>
              <a:t>, </a:t>
            </a:r>
            <a:r>
              <a:rPr lang="es-ES" sz="2400" kern="0" dirty="0" smtClean="0">
                <a:latin typeface="+mn-lt"/>
              </a:rPr>
              <a:t>galactosa)   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VIA </a:t>
            </a:r>
            <a:r>
              <a:rPr lang="es-ES" sz="2400" b="1" kern="0" dirty="0" smtClean="0">
                <a:latin typeface="+mn-lt"/>
              </a:rPr>
              <a:t>GLICOLITICA</a:t>
            </a:r>
            <a:r>
              <a:rPr lang="es-ES" sz="2400" kern="0" dirty="0" smtClean="0">
                <a:latin typeface="+mn-lt"/>
              </a:rPr>
              <a:t>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</a:t>
            </a:r>
            <a:r>
              <a:rPr lang="es-ES" sz="2400" u="sng" kern="0" dirty="0" err="1">
                <a:latin typeface="+mn-lt"/>
              </a:rPr>
              <a:t>endogéna</a:t>
            </a:r>
            <a:r>
              <a:rPr lang="es-ES" sz="2400" kern="0" dirty="0">
                <a:latin typeface="+mn-lt"/>
              </a:rPr>
              <a:t>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(</a:t>
            </a:r>
            <a:r>
              <a:rPr lang="es-ES" sz="2400" kern="0" dirty="0" smtClean="0">
                <a:latin typeface="+mn-lt"/>
              </a:rPr>
              <a:t>glucógeno)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</a:t>
            </a:r>
            <a:r>
              <a:rPr lang="es-ES" sz="2400" u="sng" kern="0" dirty="0">
                <a:latin typeface="+mn-lt"/>
              </a:rPr>
              <a:t>Por </a:t>
            </a:r>
            <a:r>
              <a:rPr lang="es-ES" sz="2400" u="sng" kern="0" dirty="0" err="1">
                <a:latin typeface="+mn-lt"/>
              </a:rPr>
              <a:t>transaminación</a:t>
            </a:r>
            <a:endParaRPr lang="es-ES" sz="2400" u="sng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alanina</a:t>
            </a:r>
            <a:r>
              <a:rPr lang="es-ES" sz="2400" kern="0" dirty="0">
                <a:latin typeface="+mn-lt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AMINOACIDOS</a:t>
            </a:r>
            <a:r>
              <a:rPr lang="es-ES" sz="2400" kern="0" dirty="0">
                <a:latin typeface="+mn-lt"/>
              </a:rPr>
              <a:t>            </a:t>
            </a:r>
            <a:r>
              <a:rPr lang="es-ES" sz="2400" u="sng" kern="0" dirty="0">
                <a:latin typeface="+mn-lt"/>
              </a:rPr>
              <a:t>Durante la  Degradación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serina,triptofano</a:t>
            </a:r>
            <a:r>
              <a:rPr lang="es-ES" sz="2400" kern="0" dirty="0">
                <a:latin typeface="+mn-lt"/>
              </a:rPr>
              <a:t>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3"/>
          <p:cNvGrpSpPr>
            <a:grpSpLocks/>
          </p:cNvGrpSpPr>
          <p:nvPr/>
        </p:nvGrpSpPr>
        <p:grpSpPr>
          <a:xfrm>
            <a:off x="436562" y="2105025"/>
            <a:ext cx="8247063" cy="3792538"/>
            <a:chOff x="189" y="1616"/>
            <a:chExt cx="5195" cy="2389"/>
          </a:xfrm>
        </p:grpSpPr>
        <p:grpSp>
          <p:nvGrpSpPr>
            <p:cNvPr id="3" name="Group 274"/>
            <p:cNvGrpSpPr>
              <a:grpSpLocks/>
            </p:cNvGrpSpPr>
            <p:nvPr/>
          </p:nvGrpSpPr>
          <p:grpSpPr>
            <a:xfrm>
              <a:off x="189" y="2090"/>
              <a:ext cx="5195" cy="1915"/>
              <a:chOff x="189" y="2090"/>
              <a:chExt cx="5195" cy="1915"/>
            </a:xfrm>
          </p:grpSpPr>
          <p:sp>
            <p:nvSpPr>
              <p:cNvPr id="275" name="Text Box 275"/>
              <p:cNvSpPr>
                <a:spLocks/>
              </p:cNvSpPr>
              <p:nvPr/>
            </p:nvSpPr>
            <p:spPr>
              <a:xfrm>
                <a:off x="189" y="2553"/>
                <a:ext cx="1970" cy="6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3-Hidroxi-3metil-glutaril-CoA</a:t>
                </a:r>
              </a:p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(HMG-CoA)</a:t>
                </a:r>
              </a:p>
            </p:txBody>
          </p:sp>
          <p:sp>
            <p:nvSpPr>
              <p:cNvPr id="276" name="Text Box 276"/>
              <p:cNvSpPr>
                <a:spLocks/>
              </p:cNvSpPr>
              <p:nvPr/>
            </p:nvSpPr>
            <p:spPr>
              <a:xfrm>
                <a:off x="720" y="2696"/>
                <a:ext cx="404" cy="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endParaRPr/>
              </a:p>
            </p:txBody>
          </p:sp>
          <p:sp>
            <p:nvSpPr>
              <p:cNvPr id="277" name="Text Box 277"/>
              <p:cNvSpPr>
                <a:spLocks/>
              </p:cNvSpPr>
              <p:nvPr/>
            </p:nvSpPr>
            <p:spPr>
              <a:xfrm>
                <a:off x="326" y="3488"/>
                <a:ext cx="813" cy="2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Colesterol</a:t>
                </a:r>
              </a:p>
            </p:txBody>
          </p:sp>
          <p:sp>
            <p:nvSpPr>
              <p:cNvPr id="278" name="Text Box 278"/>
              <p:cNvSpPr>
                <a:spLocks/>
              </p:cNvSpPr>
              <p:nvPr/>
            </p:nvSpPr>
            <p:spPr>
              <a:xfrm>
                <a:off x="1584" y="3416"/>
                <a:ext cx="1165" cy="4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Cuerpos</a:t>
                </a:r>
              </a:p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cetónicos</a:t>
                </a:r>
              </a:p>
            </p:txBody>
          </p:sp>
          <p:sp>
            <p:nvSpPr>
              <p:cNvPr id="279" name="Text Box 279"/>
              <p:cNvSpPr>
                <a:spLocks/>
              </p:cNvSpPr>
              <p:nvPr/>
            </p:nvSpPr>
            <p:spPr>
              <a:xfrm>
                <a:off x="2929" y="3753"/>
                <a:ext cx="41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280" name="Text Box 280"/>
              <p:cNvSpPr>
                <a:spLocks/>
              </p:cNvSpPr>
              <p:nvPr/>
            </p:nvSpPr>
            <p:spPr>
              <a:xfrm>
                <a:off x="4321" y="2409"/>
                <a:ext cx="106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0000CC"/>
                    </a:solidFill>
                    <a:latin typeface="Times New Roman" pitchFamily="18" charset="0"/>
                  </a:rPr>
                  <a:t>Acidos grasos</a:t>
                </a:r>
              </a:p>
            </p:txBody>
          </p:sp>
          <p:sp>
            <p:nvSpPr>
              <p:cNvPr id="281" name="Text Box 281"/>
              <p:cNvSpPr>
                <a:spLocks/>
              </p:cNvSpPr>
              <p:nvPr/>
            </p:nvSpPr>
            <p:spPr>
              <a:xfrm>
                <a:off x="3072" y="2744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2" name="Text Box 282"/>
              <p:cNvSpPr>
                <a:spLocks/>
              </p:cNvSpPr>
              <p:nvPr/>
            </p:nvSpPr>
            <p:spPr>
              <a:xfrm flipH="1">
                <a:off x="724" y="3242"/>
                <a:ext cx="192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3" name="Text Box 283"/>
              <p:cNvSpPr>
                <a:spLocks/>
              </p:cNvSpPr>
              <p:nvPr/>
            </p:nvSpPr>
            <p:spPr>
              <a:xfrm>
                <a:off x="1632" y="3245"/>
                <a:ext cx="24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4" name="Text Box 284"/>
              <p:cNvSpPr>
                <a:spLocks/>
              </p:cNvSpPr>
              <p:nvPr/>
            </p:nvSpPr>
            <p:spPr>
              <a:xfrm flipH="1">
                <a:off x="2160" y="2696"/>
                <a:ext cx="28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5" name="Text Box 285"/>
              <p:cNvSpPr>
                <a:spLocks/>
              </p:cNvSpPr>
              <p:nvPr/>
            </p:nvSpPr>
            <p:spPr>
              <a:xfrm>
                <a:off x="2629" y="2941"/>
                <a:ext cx="918" cy="534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Ciclo</a:t>
                </a: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Krebs</a:t>
                </a:r>
              </a:p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" name="Text Box 286"/>
              <p:cNvSpPr>
                <a:spLocks/>
              </p:cNvSpPr>
              <p:nvPr/>
            </p:nvSpPr>
            <p:spPr>
              <a:xfrm>
                <a:off x="3552" y="2270"/>
                <a:ext cx="751" cy="193"/>
              </a:xfrm>
              <a:custGeom>
                <a:avLst/>
                <a:gdLst/>
                <a:ahLst/>
                <a:cxnLst/>
                <a:rect l="0" t="0" r="r" b="b"/>
                <a:pathLst>
                  <a:path w="750" h="192">
                    <a:moveTo>
                      <a:pt x="0" y="192"/>
                    </a:moveTo>
                    <a:lnTo>
                      <a:pt x="2" y="172"/>
                    </a:lnTo>
                    <a:lnTo>
                      <a:pt x="7" y="153"/>
                    </a:lnTo>
                    <a:lnTo>
                      <a:pt x="15" y="135"/>
                    </a:lnTo>
                    <a:lnTo>
                      <a:pt x="26" y="118"/>
                    </a:lnTo>
                    <a:lnTo>
                      <a:pt x="40" y="100"/>
                    </a:lnTo>
                    <a:lnTo>
                      <a:pt x="56" y="85"/>
                    </a:lnTo>
                    <a:lnTo>
                      <a:pt x="75" y="70"/>
                    </a:lnTo>
                    <a:lnTo>
                      <a:pt x="96" y="56"/>
                    </a:lnTo>
                    <a:lnTo>
                      <a:pt x="119" y="44"/>
                    </a:lnTo>
                    <a:lnTo>
                      <a:pt x="144" y="33"/>
                    </a:lnTo>
                    <a:lnTo>
                      <a:pt x="200" y="15"/>
                    </a:lnTo>
                    <a:lnTo>
                      <a:pt x="230" y="9"/>
                    </a:lnTo>
                    <a:lnTo>
                      <a:pt x="261" y="4"/>
                    </a:lnTo>
                    <a:lnTo>
                      <a:pt x="293" y="1"/>
                    </a:lnTo>
                    <a:lnTo>
                      <a:pt x="327" y="0"/>
                    </a:lnTo>
                    <a:lnTo>
                      <a:pt x="378" y="0"/>
                    </a:lnTo>
                    <a:lnTo>
                      <a:pt x="429" y="2"/>
                    </a:lnTo>
                    <a:lnTo>
                      <a:pt x="478" y="9"/>
                    </a:lnTo>
                    <a:lnTo>
                      <a:pt x="524" y="20"/>
                    </a:lnTo>
                    <a:lnTo>
                      <a:pt x="566" y="35"/>
                    </a:lnTo>
                    <a:lnTo>
                      <a:pt x="604" y="54"/>
                    </a:lnTo>
                    <a:lnTo>
                      <a:pt x="637" y="76"/>
                    </a:lnTo>
                    <a:lnTo>
                      <a:pt x="665" y="100"/>
                    </a:lnTo>
                    <a:lnTo>
                      <a:pt x="676" y="114"/>
                    </a:lnTo>
                    <a:lnTo>
                      <a:pt x="685" y="128"/>
                    </a:lnTo>
                    <a:lnTo>
                      <a:pt x="750" y="128"/>
                    </a:lnTo>
                    <a:lnTo>
                      <a:pt x="679" y="192"/>
                    </a:lnTo>
                    <a:lnTo>
                      <a:pt x="570" y="128"/>
                    </a:lnTo>
                    <a:lnTo>
                      <a:pt x="634" y="128"/>
                    </a:lnTo>
                    <a:lnTo>
                      <a:pt x="615" y="102"/>
                    </a:lnTo>
                    <a:lnTo>
                      <a:pt x="590" y="79"/>
                    </a:lnTo>
                    <a:lnTo>
                      <a:pt x="560" y="58"/>
                    </a:lnTo>
                    <a:lnTo>
                      <a:pt x="525" y="40"/>
                    </a:lnTo>
                    <a:lnTo>
                      <a:pt x="487" y="25"/>
                    </a:lnTo>
                    <a:lnTo>
                      <a:pt x="444" y="13"/>
                    </a:lnTo>
                    <a:lnTo>
                      <a:pt x="399" y="5"/>
                    </a:lnTo>
                    <a:lnTo>
                      <a:pt x="352" y="1"/>
                    </a:lnTo>
                    <a:lnTo>
                      <a:pt x="290" y="7"/>
                    </a:lnTo>
                    <a:lnTo>
                      <a:pt x="233" y="20"/>
                    </a:lnTo>
                    <a:lnTo>
                      <a:pt x="182" y="38"/>
                    </a:lnTo>
                    <a:lnTo>
                      <a:pt x="159" y="49"/>
                    </a:lnTo>
                    <a:lnTo>
                      <a:pt x="138" y="62"/>
                    </a:lnTo>
                    <a:lnTo>
                      <a:pt x="119" y="75"/>
                    </a:lnTo>
                    <a:lnTo>
                      <a:pt x="102" y="90"/>
                    </a:lnTo>
                    <a:lnTo>
                      <a:pt x="87" y="105"/>
                    </a:lnTo>
                    <a:lnTo>
                      <a:pt x="74" y="121"/>
                    </a:lnTo>
                    <a:lnTo>
                      <a:pt x="64" y="138"/>
                    </a:lnTo>
                    <a:lnTo>
                      <a:pt x="57" y="156"/>
                    </a:lnTo>
                    <a:lnTo>
                      <a:pt x="53" y="174"/>
                    </a:lnTo>
                    <a:lnTo>
                      <a:pt x="51" y="192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7" name="Text Box 287"/>
              <p:cNvSpPr>
                <a:spLocks/>
              </p:cNvSpPr>
              <p:nvPr/>
            </p:nvSpPr>
            <p:spPr>
              <a:xfrm>
                <a:off x="3617" y="2680"/>
                <a:ext cx="797" cy="261"/>
              </a:xfrm>
              <a:custGeom>
                <a:avLst/>
                <a:gdLst/>
                <a:ahLst/>
                <a:cxnLst/>
                <a:rect l="0" t="0" r="r" b="b"/>
                <a:pathLst>
                  <a:path w="796" h="260">
                    <a:moveTo>
                      <a:pt x="796" y="38"/>
                    </a:moveTo>
                    <a:lnTo>
                      <a:pt x="793" y="62"/>
                    </a:lnTo>
                    <a:lnTo>
                      <a:pt x="786" y="86"/>
                    </a:lnTo>
                    <a:lnTo>
                      <a:pt x="776" y="108"/>
                    </a:lnTo>
                    <a:lnTo>
                      <a:pt x="763" y="130"/>
                    </a:lnTo>
                    <a:lnTo>
                      <a:pt x="747" y="150"/>
                    </a:lnTo>
                    <a:lnTo>
                      <a:pt x="729" y="169"/>
                    </a:lnTo>
                    <a:lnTo>
                      <a:pt x="708" y="186"/>
                    </a:lnTo>
                    <a:lnTo>
                      <a:pt x="684" y="202"/>
                    </a:lnTo>
                    <a:lnTo>
                      <a:pt x="658" y="216"/>
                    </a:lnTo>
                    <a:lnTo>
                      <a:pt x="631" y="228"/>
                    </a:lnTo>
                    <a:lnTo>
                      <a:pt x="601" y="239"/>
                    </a:lnTo>
                    <a:lnTo>
                      <a:pt x="570" y="247"/>
                    </a:lnTo>
                    <a:lnTo>
                      <a:pt x="537" y="254"/>
                    </a:lnTo>
                    <a:lnTo>
                      <a:pt x="504" y="258"/>
                    </a:lnTo>
                    <a:lnTo>
                      <a:pt x="469" y="260"/>
                    </a:lnTo>
                    <a:lnTo>
                      <a:pt x="433" y="259"/>
                    </a:lnTo>
                    <a:lnTo>
                      <a:pt x="393" y="257"/>
                    </a:lnTo>
                    <a:lnTo>
                      <a:pt x="340" y="251"/>
                    </a:lnTo>
                    <a:lnTo>
                      <a:pt x="289" y="241"/>
                    </a:lnTo>
                    <a:lnTo>
                      <a:pt x="241" y="225"/>
                    </a:lnTo>
                    <a:lnTo>
                      <a:pt x="197" y="205"/>
                    </a:lnTo>
                    <a:lnTo>
                      <a:pt x="158" y="180"/>
                    </a:lnTo>
                    <a:lnTo>
                      <a:pt x="124" y="152"/>
                    </a:lnTo>
                    <a:lnTo>
                      <a:pt x="95" y="121"/>
                    </a:lnTo>
                    <a:lnTo>
                      <a:pt x="74" y="86"/>
                    </a:lnTo>
                    <a:lnTo>
                      <a:pt x="0" y="83"/>
                    </a:lnTo>
                    <a:lnTo>
                      <a:pt x="75" y="0"/>
                    </a:lnTo>
                    <a:lnTo>
                      <a:pt x="187" y="93"/>
                    </a:lnTo>
                    <a:lnTo>
                      <a:pt x="113" y="88"/>
                    </a:lnTo>
                    <a:lnTo>
                      <a:pt x="134" y="121"/>
                    </a:lnTo>
                    <a:lnTo>
                      <a:pt x="160" y="151"/>
                    </a:lnTo>
                    <a:lnTo>
                      <a:pt x="192" y="178"/>
                    </a:lnTo>
                    <a:lnTo>
                      <a:pt x="229" y="202"/>
                    </a:lnTo>
                    <a:lnTo>
                      <a:pt x="270" y="222"/>
                    </a:lnTo>
                    <a:lnTo>
                      <a:pt x="314" y="239"/>
                    </a:lnTo>
                    <a:lnTo>
                      <a:pt x="363" y="250"/>
                    </a:lnTo>
                    <a:lnTo>
                      <a:pt x="413" y="257"/>
                    </a:lnTo>
                    <a:lnTo>
                      <a:pt x="448" y="257"/>
                    </a:lnTo>
                    <a:lnTo>
                      <a:pt x="481" y="254"/>
                    </a:lnTo>
                    <a:lnTo>
                      <a:pt x="513" y="249"/>
                    </a:lnTo>
                    <a:lnTo>
                      <a:pt x="545" y="242"/>
                    </a:lnTo>
                    <a:lnTo>
                      <a:pt x="574" y="233"/>
                    </a:lnTo>
                    <a:lnTo>
                      <a:pt x="602" y="222"/>
                    </a:lnTo>
                    <a:lnTo>
                      <a:pt x="628" y="209"/>
                    </a:lnTo>
                    <a:lnTo>
                      <a:pt x="652" y="195"/>
                    </a:lnTo>
                    <a:lnTo>
                      <a:pt x="675" y="180"/>
                    </a:lnTo>
                    <a:lnTo>
                      <a:pt x="694" y="163"/>
                    </a:lnTo>
                    <a:lnTo>
                      <a:pt x="712" y="144"/>
                    </a:lnTo>
                    <a:lnTo>
                      <a:pt x="727" y="124"/>
                    </a:lnTo>
                    <a:lnTo>
                      <a:pt x="739" y="104"/>
                    </a:lnTo>
                    <a:lnTo>
                      <a:pt x="748" y="82"/>
                    </a:lnTo>
                    <a:lnTo>
                      <a:pt x="754" y="59"/>
                    </a:lnTo>
                    <a:lnTo>
                      <a:pt x="757" y="36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8" name="Text Box 288"/>
              <p:cNvSpPr>
                <a:spLocks/>
              </p:cNvSpPr>
              <p:nvPr/>
            </p:nvSpPr>
            <p:spPr>
              <a:xfrm>
                <a:off x="3501" y="2090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Biosíntesis</a:t>
                </a:r>
              </a:p>
            </p:txBody>
          </p:sp>
          <p:sp>
            <p:nvSpPr>
              <p:cNvPr id="289" name="Text Box 289"/>
              <p:cNvSpPr>
                <a:spLocks/>
              </p:cNvSpPr>
              <p:nvPr/>
            </p:nvSpPr>
            <p:spPr>
              <a:xfrm>
                <a:off x="3736" y="2924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Degradación</a:t>
                </a:r>
              </a:p>
            </p:txBody>
          </p:sp>
          <p:sp>
            <p:nvSpPr>
              <p:cNvPr id="290" name="Text Box 290"/>
              <p:cNvSpPr>
                <a:spLocks/>
              </p:cNvSpPr>
              <p:nvPr/>
            </p:nvSpPr>
            <p:spPr>
              <a:xfrm>
                <a:off x="3120" y="3512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91" name="Text Box 291"/>
              <p:cNvSpPr>
                <a:spLocks/>
              </p:cNvSpPr>
              <p:nvPr/>
            </p:nvSpPr>
            <p:spPr>
              <a:xfrm>
                <a:off x="3964" y="3269"/>
                <a:ext cx="1062" cy="45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488" tIns="46038" rIns="90488" bIns="46038" numCol="1">
                <a:spAutoFit/>
              </a:bodyPr>
              <a:lstStyle/>
              <a:p>
                <a:pPr marL="0" indent="0">
                  <a:spcBef>
                    <a:spcPct val="50000"/>
                  </a:spcBef>
                </a:pPr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Aminoácidos cetogénicos</a:t>
                </a:r>
              </a:p>
            </p:txBody>
          </p:sp>
          <p:sp>
            <p:nvSpPr>
              <p:cNvPr id="292" name="Text Box 292"/>
              <p:cNvSpPr>
                <a:spLocks/>
              </p:cNvSpPr>
              <p:nvPr/>
            </p:nvSpPr>
            <p:spPr>
              <a:xfrm flipH="1" flipV="1">
                <a:off x="3388" y="2765"/>
                <a:ext cx="576" cy="6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stealth" w="sm" len="sm"/>
              </a:ln>
            </p:spPr>
          </p:sp>
        </p:grpSp>
        <p:sp>
          <p:nvSpPr>
            <p:cNvPr id="293" name="Text Box 293"/>
            <p:cNvSpPr>
              <a:spLocks/>
            </p:cNvSpPr>
            <p:nvPr/>
          </p:nvSpPr>
          <p:spPr>
            <a:xfrm>
              <a:off x="2552" y="1616"/>
              <a:ext cx="979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</a:rPr>
                <a:t>PIRUVATO</a:t>
              </a:r>
            </a:p>
          </p:txBody>
        </p:sp>
        <p:sp>
          <p:nvSpPr>
            <p:cNvPr id="294" name="Text Box 294"/>
            <p:cNvSpPr>
              <a:spLocks/>
            </p:cNvSpPr>
            <p:nvPr/>
          </p:nvSpPr>
          <p:spPr>
            <a:xfrm>
              <a:off x="2345" y="2432"/>
              <a:ext cx="1304" cy="29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ACETIL-CoA</a:t>
              </a:r>
            </a:p>
          </p:txBody>
        </p:sp>
        <p:sp>
          <p:nvSpPr>
            <p:cNvPr id="295" name="Text Box 295"/>
            <p:cNvSpPr>
              <a:spLocks/>
            </p:cNvSpPr>
            <p:nvPr/>
          </p:nvSpPr>
          <p:spPr>
            <a:xfrm>
              <a:off x="3079" y="1999"/>
              <a:ext cx="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sm" len="sm"/>
            </a:ln>
          </p:spPr>
        </p:sp>
        <p:sp>
          <p:nvSpPr>
            <p:cNvPr id="296" name="Text Box 296"/>
            <p:cNvSpPr>
              <a:spLocks/>
            </p:cNvSpPr>
            <p:nvPr/>
          </p:nvSpPr>
          <p:spPr>
            <a:xfrm>
              <a:off x="3095" y="2090"/>
              <a:ext cx="419" cy="2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2075" tIns="46038" rIns="92075" bIns="46038" numCol="1">
              <a:spAutoFit/>
            </a:bodyPr>
            <a:lstStyle/>
            <a:p>
              <a:pPr marL="0" indent="0"/>
              <a:r>
                <a:rPr lang="en-US" sz="1800" b="1" dirty="0" smtClean="0">
                  <a:solidFill>
                    <a:srgbClr val="FF3300"/>
                  </a:solidFill>
                  <a:latin typeface="Times New Roman" pitchFamily="18" charset="0"/>
                </a:rPr>
                <a:t>CO</a:t>
              </a:r>
              <a:r>
                <a:rPr lang="en-US" sz="1800" b="1" baseline="-25000" dirty="0" smtClean="0">
                  <a:solidFill>
                    <a:srgbClr val="FF3300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97" name="Text Box 297"/>
            <p:cNvSpPr>
              <a:spLocks/>
            </p:cNvSpPr>
            <p:nvPr/>
          </p:nvSpPr>
          <p:spPr>
            <a:xfrm>
              <a:off x="3102" y="1990"/>
              <a:ext cx="191" cy="164"/>
            </a:xfrm>
            <a:custGeom>
              <a:avLst/>
              <a:gdLst/>
              <a:ahLst/>
              <a:cxnLst/>
              <a:rect l="0" t="0" r="r" b="b"/>
              <a:pathLst>
                <a:path w="190" h="163">
                  <a:moveTo>
                    <a:pt x="0" y="97"/>
                  </a:moveTo>
                  <a:lnTo>
                    <a:pt x="13" y="73"/>
                  </a:lnTo>
                  <a:lnTo>
                    <a:pt x="28" y="52"/>
                  </a:lnTo>
                  <a:lnTo>
                    <a:pt x="43" y="34"/>
                  </a:lnTo>
                  <a:lnTo>
                    <a:pt x="59" y="19"/>
                  </a:lnTo>
                  <a:lnTo>
                    <a:pt x="76" y="8"/>
                  </a:lnTo>
                  <a:lnTo>
                    <a:pt x="91" y="2"/>
                  </a:lnTo>
                  <a:lnTo>
                    <a:pt x="106" y="0"/>
                  </a:lnTo>
                  <a:lnTo>
                    <a:pt x="119" y="3"/>
                  </a:lnTo>
                  <a:lnTo>
                    <a:pt x="154" y="20"/>
                  </a:lnTo>
                  <a:lnTo>
                    <a:pt x="163" y="26"/>
                  </a:lnTo>
                  <a:lnTo>
                    <a:pt x="170" y="35"/>
                  </a:lnTo>
                  <a:lnTo>
                    <a:pt x="175" y="46"/>
                  </a:lnTo>
                  <a:lnTo>
                    <a:pt x="178" y="59"/>
                  </a:lnTo>
                  <a:lnTo>
                    <a:pt x="180" y="74"/>
                  </a:lnTo>
                  <a:lnTo>
                    <a:pt x="179" y="91"/>
                  </a:lnTo>
                  <a:lnTo>
                    <a:pt x="177" y="110"/>
                  </a:lnTo>
                  <a:lnTo>
                    <a:pt x="172" y="129"/>
                  </a:lnTo>
                  <a:lnTo>
                    <a:pt x="190" y="137"/>
                  </a:lnTo>
                  <a:lnTo>
                    <a:pt x="139" y="163"/>
                  </a:lnTo>
                  <a:lnTo>
                    <a:pt x="120" y="104"/>
                  </a:lnTo>
                  <a:lnTo>
                    <a:pt x="138" y="113"/>
                  </a:lnTo>
                  <a:lnTo>
                    <a:pt x="144" y="83"/>
                  </a:lnTo>
                  <a:lnTo>
                    <a:pt x="145" y="57"/>
                  </a:lnTo>
                  <a:lnTo>
                    <a:pt x="142" y="35"/>
                  </a:lnTo>
                  <a:lnTo>
                    <a:pt x="134" y="17"/>
                  </a:lnTo>
                  <a:lnTo>
                    <a:pt x="122" y="20"/>
                  </a:lnTo>
                  <a:lnTo>
                    <a:pt x="108" y="26"/>
                  </a:lnTo>
                  <a:lnTo>
                    <a:pt x="95" y="35"/>
                  </a:lnTo>
                  <a:lnTo>
                    <a:pt x="82" y="46"/>
                  </a:lnTo>
                  <a:lnTo>
                    <a:pt x="69" y="60"/>
                  </a:lnTo>
                  <a:lnTo>
                    <a:pt x="57" y="76"/>
                  </a:lnTo>
                  <a:lnTo>
                    <a:pt x="45" y="94"/>
                  </a:lnTo>
                  <a:lnTo>
                    <a:pt x="35" y="11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2571736" y="428604"/>
            <a:ext cx="4418495" cy="956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Encrucijada Metabólica de </a:t>
            </a:r>
          </a:p>
          <a:p>
            <a:pPr algn="ctr" defTabSz="449263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A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ACETIL-</a:t>
            </a:r>
            <a:r>
              <a:rPr lang="es-AR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0475" y="520724"/>
            <a:ext cx="7632700" cy="63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183"/>
          <p:cNvSpPr>
            <a:spLocks/>
          </p:cNvSpPr>
          <p:nvPr/>
        </p:nvSpPr>
        <p:spPr>
          <a:xfrm>
            <a:off x="2195512" y="1052512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2214546" y="1643050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Text Box 183"/>
          <p:cNvSpPr>
            <a:spLocks/>
          </p:cNvSpPr>
          <p:nvPr/>
        </p:nvSpPr>
        <p:spPr>
          <a:xfrm>
            <a:off x="4271973" y="249713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7" name="6 CuadroTexto"/>
          <p:cNvSpPr txBox="1"/>
          <p:nvPr/>
        </p:nvSpPr>
        <p:spPr>
          <a:xfrm>
            <a:off x="2071670" y="-24"/>
            <a:ext cx="58601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C00000"/>
                </a:solidFill>
              </a:rPr>
              <a:t>Encrucijadas e Interrelaciones Metabólicas</a:t>
            </a:r>
            <a:endParaRPr lang="es-AR" sz="2400" b="1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224070" y="6539235"/>
            <a:ext cx="51860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                                                                 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html.rincondelvago.com/000252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571500"/>
            <a:ext cx="5715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857256"/>
          </a:xfrm>
          <a:noFill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TEMA 12</a:t>
            </a:r>
            <a:b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INTEGRACIÓN METABÓLICA</a:t>
            </a:r>
            <a:endParaRPr lang="es-ES" sz="3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LIC.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Requerimiento de poder reductor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en procesos de biosíntesis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enzimática. 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de</a:t>
            </a:r>
            <a:r>
              <a:rPr lang="es-AR" sz="1800" b="1" u="sng" baseline="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 metabolismo-</a:t>
            </a: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Puntos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 control de las principales vías metabólicas: glicólisis, ciclo de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Krebs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vía de las pentosas,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gluconeogénesis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metabolismo del glucógeno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de lípidos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Encrucijadas metabólicas-Conexiones claves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Glucosa-6-fosfato,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los órganos más importantes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tejido adiposo,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cerebro.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es-AR" sz="1800" b="1" u="sng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Homeostasis de la glucosa: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Ciclo ayuno-alimentación, nutrición normal. Adaptaciones metabólicas al ayuno, ayuno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prolongado,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357290" y="285728"/>
            <a:ext cx="64294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INTERRELACIONES METABÓLICAS </a:t>
            </a:r>
          </a:p>
          <a:p>
            <a:pPr algn="ctr"/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integración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entre todos los </a:t>
            </a:r>
          </a:p>
          <a:p>
            <a:pPr algn="ctr"/>
            <a:r>
              <a:rPr lang="es-E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ÓRGANOS</a:t>
            </a:r>
          </a:p>
          <a:p>
            <a:endParaRPr lang="es-E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usan y generan combustibles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 interactúan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para mantener un </a:t>
            </a:r>
            <a:r>
              <a:rPr lang="es-E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equilibrio dinámico</a:t>
            </a:r>
            <a:r>
              <a:rPr lang="es-E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adecuado a las diversas situaciones metabólicas que enfrenta el organismo en el transcurso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de la vida</a:t>
            </a:r>
            <a:endParaRPr lang="es-A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7 Flecha abajo"/>
          <p:cNvSpPr/>
          <p:nvPr/>
        </p:nvSpPr>
        <p:spPr>
          <a:xfrm>
            <a:off x="4500562" y="235743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Flecha abajo"/>
          <p:cNvSpPr/>
          <p:nvPr/>
        </p:nvSpPr>
        <p:spPr>
          <a:xfrm>
            <a:off x="4500562" y="3714752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" y="493827"/>
            <a:ext cx="9144000" cy="56323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400" b="1" u="sng" dirty="0">
                <a:solidFill>
                  <a:srgbClr val="C00000"/>
                </a:solidFill>
                <a:latin typeface="Berlin Sans FB Demi" pitchFamily="34" charset="0"/>
              </a:rPr>
              <a:t>PERFILES METABÓLICOS DE LOS ÓRGANOS MAS IMPORTANTES</a:t>
            </a:r>
          </a:p>
          <a:p>
            <a:pPr algn="ctr">
              <a:defRPr/>
            </a:pPr>
            <a:endParaRPr lang="es-MX" sz="2000" b="1" dirty="0">
              <a:latin typeface="Berlin Sans FB Demi" pitchFamily="34" charset="0"/>
            </a:endParaRPr>
          </a:p>
          <a:p>
            <a:pPr marL="285750" indent="-285750" algn="ctr">
              <a:defRPr/>
            </a:pPr>
            <a:r>
              <a:rPr lang="es-MX" sz="2000" b="1" dirty="0">
                <a:latin typeface="Berlin Sans FB Demi" pitchFamily="34" charset="0"/>
              </a:rPr>
              <a:t>CADA TEJIDO Y CADA ÓRGANO TIENE UNA FUNCIÓN ESPECIALIZADA QUE SE PONE DE MANIFIESTO </a:t>
            </a:r>
            <a:endParaRPr lang="es-MX" sz="2000" b="1" dirty="0" smtClean="0">
              <a:latin typeface="Berlin Sans FB Demi" pitchFamily="34" charset="0"/>
            </a:endParaRPr>
          </a:p>
          <a:p>
            <a:pPr marL="285750" indent="-285750" algn="ctr">
              <a:defRPr/>
            </a:pPr>
            <a:r>
              <a:rPr lang="es-MX" sz="2000" b="1" dirty="0" smtClean="0">
                <a:latin typeface="Berlin Sans FB Demi" pitchFamily="34" charset="0"/>
              </a:rPr>
              <a:t>EN </a:t>
            </a:r>
            <a:r>
              <a:rPr lang="es-MX" sz="2000" b="1" dirty="0">
                <a:latin typeface="Berlin Sans FB Demi" pitchFamily="34" charset="0"/>
              </a:rPr>
              <a:t>SU ACTIVIDAD </a:t>
            </a:r>
            <a:r>
              <a:rPr lang="es-MX" sz="2000" b="1" dirty="0" smtClean="0">
                <a:latin typeface="Berlin Sans FB Demi" pitchFamily="34" charset="0"/>
              </a:rPr>
              <a:t>METABÓLICA</a:t>
            </a:r>
            <a:endParaRPr lang="es-MX" sz="2000" b="1" dirty="0">
              <a:latin typeface="Berlin Sans FB Demi" pitchFamily="34" charset="0"/>
            </a:endParaRPr>
          </a:p>
          <a:p>
            <a:pPr>
              <a:defRPr/>
            </a:pPr>
            <a:endParaRPr lang="es-MX" sz="2000" b="1" dirty="0">
              <a:latin typeface="Berlin Sans FB Demi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0066"/>
                </a:solidFill>
                <a:latin typeface="Berlin Sans FB Demi" pitchFamily="34" charset="0"/>
              </a:rPr>
              <a:t>TEJIDO MUSCULAR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UTILIZA ENERGÍA METABÓLICA PARA PRODUCIR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MOVIMIENTO</a:t>
            </a: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0000CC"/>
                </a:solidFill>
                <a:latin typeface="Berlin Sans FB Demi" pitchFamily="34" charset="0"/>
                <a:sym typeface="Wingdings" pitchFamily="2" charset="2"/>
              </a:rPr>
              <a:t>TEJIDO ADIPOSO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ALMACENA Y LIBERA GRASAS  USADAS COMO COMBUSTIBLE</a:t>
            </a: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6600"/>
                </a:solidFill>
                <a:latin typeface="Berlin Sans FB Demi" pitchFamily="34" charset="0"/>
                <a:sym typeface="Wingdings" pitchFamily="2" charset="2"/>
              </a:rPr>
              <a:t>CEREBRO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 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UTILIZA ENERGÍA METABÓLICA PARA BOMBEAR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IONES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Y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PRODUCIR SEÑALES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ELÉCTRICAS</a:t>
            </a: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0000"/>
                </a:solidFill>
                <a:latin typeface="Berlin Sans FB Demi" pitchFamily="34" charset="0"/>
                <a:sym typeface="Wingdings" pitchFamily="2" charset="2"/>
              </a:rPr>
              <a:t>HÍGADO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PAPEL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CENTRAL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PROCESA Y DISTRIBUYE METABOLITOS A LOS OTROS ÓRGANOS A TRAVÉS DE LA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SANGRE</a:t>
            </a:r>
            <a:endParaRPr lang="es-AR" sz="2000" b="1" dirty="0"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04813"/>
            <a:ext cx="864235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6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HÍGADO</a:t>
            </a:r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Metabolismo de </a:t>
            </a:r>
            <a:b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carbohidratos</a:t>
            </a:r>
          </a:p>
        </p:txBody>
      </p:sp>
      <p:sp>
        <p:nvSpPr>
          <p:cNvPr id="26628" name="Freeform 4"/>
          <p:cNvSpPr>
            <a:spLocks/>
          </p:cNvSpPr>
          <p:nvPr/>
        </p:nvSpPr>
        <p:spPr bwMode="auto">
          <a:xfrm>
            <a:off x="1857356" y="2205038"/>
            <a:ext cx="4486294" cy="2438408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843213" y="2924175"/>
            <a:ext cx="201612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>
                <a:solidFill>
                  <a:srgbClr val="FF5050"/>
                </a:solidFill>
              </a:rPr>
              <a:t>Glucosa-6-P</a:t>
            </a:r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250825" y="1916113"/>
            <a:ext cx="1728788" cy="8316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>
                <a:solidFill>
                  <a:srgbClr val="FF0000"/>
                </a:solidFill>
              </a:rPr>
              <a:t>Glucosa </a:t>
            </a:r>
            <a:r>
              <a:rPr lang="es-ES_tradnl" sz="2400" b="1" dirty="0" smtClean="0">
                <a:solidFill>
                  <a:srgbClr val="FF0000"/>
                </a:solidFill>
              </a:rPr>
              <a:t>(</a:t>
            </a:r>
            <a:r>
              <a:rPr lang="es-ES_tradnl" sz="2000" dirty="0" smtClean="0">
                <a:solidFill>
                  <a:srgbClr val="FF0000"/>
                </a:solidFill>
              </a:rPr>
              <a:t>DIETA)</a:t>
            </a:r>
            <a:endParaRPr lang="es-ES_tradnl" sz="2000" dirty="0">
              <a:solidFill>
                <a:srgbClr val="FF0000"/>
              </a:solidFill>
            </a:endParaRPr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3500430" y="4144963"/>
            <a:ext cx="2439995" cy="4623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 smtClean="0"/>
              <a:t>Vía </a:t>
            </a:r>
            <a:r>
              <a:rPr lang="es-ES_tradnl" sz="2400" b="1" dirty="0" err="1" smtClean="0"/>
              <a:t>Glicolítica</a:t>
            </a:r>
            <a:endParaRPr lang="es-ES_tradnl" sz="2400" b="1" dirty="0"/>
          </a:p>
        </p:txBody>
      </p:sp>
      <p:sp>
        <p:nvSpPr>
          <p:cNvPr id="37896" name="Oval 9"/>
          <p:cNvSpPr>
            <a:spLocks noChangeArrowheads="1"/>
          </p:cNvSpPr>
          <p:nvPr/>
        </p:nvSpPr>
        <p:spPr bwMode="auto">
          <a:xfrm>
            <a:off x="3659188" y="5013325"/>
            <a:ext cx="1812925" cy="725488"/>
          </a:xfrm>
          <a:prstGeom prst="ellipse">
            <a:avLst/>
          </a:prstGeom>
          <a:solidFill>
            <a:srgbClr val="FF33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/>
              <a:t>PIRUVATO</a:t>
            </a:r>
          </a:p>
        </p:txBody>
      </p:sp>
      <p:sp>
        <p:nvSpPr>
          <p:cNvPr id="37897" name="Oval 10"/>
          <p:cNvSpPr>
            <a:spLocks noChangeArrowheads="1"/>
          </p:cNvSpPr>
          <p:nvPr/>
        </p:nvSpPr>
        <p:spPr bwMode="auto">
          <a:xfrm>
            <a:off x="3571868" y="5913437"/>
            <a:ext cx="2024062" cy="944563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endParaRPr lang="es-ES_tradnl" sz="2400" b="1" dirty="0"/>
          </a:p>
          <a:p>
            <a:pPr algn="ctr"/>
            <a:r>
              <a:rPr lang="es-ES_tradnl" sz="2400" b="1" dirty="0"/>
              <a:t>Acetil-CoA</a:t>
            </a:r>
          </a:p>
          <a:p>
            <a:pPr algn="ctr"/>
            <a:endParaRPr lang="es-ES_tradnl" sz="2400" b="1" dirty="0"/>
          </a:p>
        </p:txBody>
      </p:sp>
      <p:sp>
        <p:nvSpPr>
          <p:cNvPr id="37898" name="Oval 11"/>
          <p:cNvSpPr>
            <a:spLocks noChangeArrowheads="1"/>
          </p:cNvSpPr>
          <p:nvPr/>
        </p:nvSpPr>
        <p:spPr bwMode="auto">
          <a:xfrm>
            <a:off x="6372225" y="5872163"/>
            <a:ext cx="2024063" cy="944562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/>
              <a:t>C. de </a:t>
            </a:r>
            <a:r>
              <a:rPr lang="es-ES_tradnl" sz="2400" b="1" dirty="0" err="1"/>
              <a:t>Krebs</a:t>
            </a:r>
            <a:endParaRPr lang="es-ES_tradnl" sz="2400" b="1" dirty="0"/>
          </a:p>
        </p:txBody>
      </p:sp>
      <p:sp>
        <p:nvSpPr>
          <p:cNvPr id="37899" name="Line 12"/>
          <p:cNvSpPr>
            <a:spLocks noChangeShapeType="1"/>
          </p:cNvSpPr>
          <p:nvPr/>
        </p:nvSpPr>
        <p:spPr bwMode="auto">
          <a:xfrm flipV="1">
            <a:off x="5508625" y="6381750"/>
            <a:ext cx="855663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6156325" y="3716338"/>
            <a:ext cx="1665288" cy="835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/>
              <a:t>Glucosa en Sangre</a:t>
            </a:r>
          </a:p>
        </p:txBody>
      </p:sp>
      <p:sp>
        <p:nvSpPr>
          <p:cNvPr id="37901" name="Line 14"/>
          <p:cNvSpPr>
            <a:spLocks noChangeShapeType="1"/>
          </p:cNvSpPr>
          <p:nvPr/>
        </p:nvSpPr>
        <p:spPr bwMode="auto">
          <a:xfrm>
            <a:off x="1928794" y="2636838"/>
            <a:ext cx="877875" cy="43497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Line 15"/>
          <p:cNvSpPr>
            <a:spLocks noChangeShapeType="1"/>
          </p:cNvSpPr>
          <p:nvPr/>
        </p:nvSpPr>
        <p:spPr bwMode="auto">
          <a:xfrm>
            <a:off x="4859338" y="3284538"/>
            <a:ext cx="12969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3" name="Text Box 16"/>
          <p:cNvSpPr txBox="1">
            <a:spLocks noChangeArrowheads="1"/>
          </p:cNvSpPr>
          <p:nvPr/>
        </p:nvSpPr>
        <p:spPr bwMode="auto">
          <a:xfrm>
            <a:off x="5651500" y="2708275"/>
            <a:ext cx="2233613" cy="457200"/>
          </a:xfrm>
          <a:prstGeom prst="rect">
            <a:avLst/>
          </a:prstGeom>
          <a:solidFill>
            <a:srgbClr val="AEF18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/>
              <a:t>Vía Pentosas</a:t>
            </a:r>
          </a:p>
        </p:txBody>
      </p:sp>
      <p:sp>
        <p:nvSpPr>
          <p:cNvPr id="37904" name="Line 17"/>
          <p:cNvSpPr>
            <a:spLocks noChangeShapeType="1"/>
          </p:cNvSpPr>
          <p:nvPr/>
        </p:nvSpPr>
        <p:spPr bwMode="auto">
          <a:xfrm flipV="1">
            <a:off x="4857752" y="2924174"/>
            <a:ext cx="866773" cy="761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5" name="Text Box 18"/>
          <p:cNvSpPr txBox="1">
            <a:spLocks noChangeArrowheads="1"/>
          </p:cNvSpPr>
          <p:nvPr/>
        </p:nvSpPr>
        <p:spPr bwMode="auto">
          <a:xfrm>
            <a:off x="3357554" y="2285992"/>
            <a:ext cx="18732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/>
              <a:t>Glucógeno</a:t>
            </a:r>
          </a:p>
        </p:txBody>
      </p:sp>
      <p:sp>
        <p:nvSpPr>
          <p:cNvPr id="37906" name="Line 19"/>
          <p:cNvSpPr>
            <a:spLocks noChangeShapeType="1"/>
          </p:cNvSpPr>
          <p:nvPr/>
        </p:nvSpPr>
        <p:spPr bwMode="auto">
          <a:xfrm flipV="1">
            <a:off x="4357686" y="2714620"/>
            <a:ext cx="0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7" name="Line 20"/>
          <p:cNvSpPr>
            <a:spLocks noChangeShapeType="1"/>
          </p:cNvSpPr>
          <p:nvPr/>
        </p:nvSpPr>
        <p:spPr bwMode="auto">
          <a:xfrm>
            <a:off x="4500563" y="57340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8" name="Rectangle 21"/>
          <p:cNvSpPr>
            <a:spLocks noChangeArrowheads="1"/>
          </p:cNvSpPr>
          <p:nvPr/>
        </p:nvSpPr>
        <p:spPr bwMode="auto">
          <a:xfrm>
            <a:off x="1857356" y="3571876"/>
            <a:ext cx="2090735" cy="461962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err="1"/>
              <a:t>Glucogenolisis</a:t>
            </a:r>
            <a:endParaRPr lang="es-ES_tradnl" sz="2400" b="1" dirty="0"/>
          </a:p>
        </p:txBody>
      </p:sp>
      <p:sp>
        <p:nvSpPr>
          <p:cNvPr id="37909" name="Line 22"/>
          <p:cNvSpPr>
            <a:spLocks noChangeShapeType="1"/>
          </p:cNvSpPr>
          <p:nvPr/>
        </p:nvSpPr>
        <p:spPr bwMode="auto">
          <a:xfrm flipV="1">
            <a:off x="3286116" y="3357562"/>
            <a:ext cx="144463" cy="2159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Line 23"/>
          <p:cNvSpPr>
            <a:spLocks noChangeShapeType="1"/>
          </p:cNvSpPr>
          <p:nvPr/>
        </p:nvSpPr>
        <p:spPr bwMode="auto">
          <a:xfrm flipH="1">
            <a:off x="2700338" y="6308725"/>
            <a:ext cx="7921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1" name="Oval 24"/>
          <p:cNvSpPr>
            <a:spLocks noChangeArrowheads="1"/>
          </p:cNvSpPr>
          <p:nvPr/>
        </p:nvSpPr>
        <p:spPr bwMode="auto">
          <a:xfrm>
            <a:off x="330187" y="5872163"/>
            <a:ext cx="2312987" cy="944562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/>
              <a:t>Síntesis de </a:t>
            </a:r>
          </a:p>
          <a:p>
            <a:pPr algn="ctr"/>
            <a:r>
              <a:rPr lang="es-ES_tradnl" sz="2400" b="1" dirty="0" err="1"/>
              <a:t>Acidos</a:t>
            </a:r>
            <a:r>
              <a:rPr lang="es-ES_tradnl" sz="2400" b="1" dirty="0"/>
              <a:t> grasos</a:t>
            </a:r>
          </a:p>
        </p:txBody>
      </p:sp>
      <p:sp>
        <p:nvSpPr>
          <p:cNvPr id="26" name="1 CuadroTexto"/>
          <p:cNvSpPr txBox="1">
            <a:spLocks noChangeArrowheads="1"/>
          </p:cNvSpPr>
          <p:nvPr/>
        </p:nvSpPr>
        <p:spPr bwMode="auto">
          <a:xfrm>
            <a:off x="1500166" y="1500174"/>
            <a:ext cx="76438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altLang="es-AR" sz="2000" b="1" u="sng" dirty="0" err="1" smtClean="0"/>
              <a:t>Gluconeogénesis</a:t>
            </a:r>
            <a:r>
              <a:rPr lang="es-MX" altLang="es-AR" sz="2000" b="1" u="sng" dirty="0" smtClean="0"/>
              <a:t> </a:t>
            </a:r>
            <a:r>
              <a:rPr lang="es-MX" altLang="es-AR" sz="1600" b="1" u="sng" dirty="0" smtClean="0"/>
              <a:t>----Precursores </a:t>
            </a:r>
            <a:r>
              <a:rPr lang="es-MX" altLang="es-AR" sz="1600" b="1" u="sng" dirty="0"/>
              <a:t>de Glucosa </a:t>
            </a:r>
            <a:r>
              <a:rPr lang="es-MX" altLang="es-AR" sz="1600" b="1" dirty="0">
                <a:sym typeface="Wingdings" pitchFamily="2" charset="2"/>
              </a:rPr>
              <a:t></a:t>
            </a:r>
            <a:r>
              <a:rPr lang="es-MX" altLang="es-AR" sz="1600" b="1" dirty="0"/>
              <a:t> </a:t>
            </a:r>
            <a:r>
              <a:rPr lang="es-MX" altLang="es-AR" sz="1600" b="1" dirty="0" smtClean="0"/>
              <a:t>Lactato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Alanina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de músculo, </a:t>
            </a:r>
            <a:endParaRPr lang="es-MX" altLang="es-AR" sz="1600" b="1" dirty="0" smtClean="0"/>
          </a:p>
          <a:p>
            <a:r>
              <a:rPr lang="es-MX" altLang="es-AR" sz="1600" b="1" dirty="0" smtClean="0"/>
              <a:t>                                                         Glicerol de </a:t>
            </a:r>
            <a:r>
              <a:rPr lang="es-MX" altLang="es-AR" sz="1600" b="1" dirty="0" err="1" smtClean="0"/>
              <a:t>tej.adip</a:t>
            </a:r>
            <a:r>
              <a:rPr lang="es-MX" altLang="es-AR" sz="1600" b="1" dirty="0" smtClean="0"/>
              <a:t>.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Aas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glucogénicos de la dieta</a:t>
            </a:r>
            <a:endParaRPr lang="es-AR" altLang="es-AR" sz="1600" b="1" dirty="0"/>
          </a:p>
        </p:txBody>
      </p:sp>
      <p:sp>
        <p:nvSpPr>
          <p:cNvPr id="27" name="4 CuadroTexto"/>
          <p:cNvSpPr txBox="1">
            <a:spLocks noChangeArrowheads="1"/>
          </p:cNvSpPr>
          <p:nvPr/>
        </p:nvSpPr>
        <p:spPr bwMode="auto">
          <a:xfrm>
            <a:off x="5572132" y="3429000"/>
            <a:ext cx="1736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altLang="es-AR" b="1" i="1" dirty="0">
                <a:solidFill>
                  <a:srgbClr val="FF0000"/>
                </a:solidFill>
              </a:rPr>
              <a:t>Glucosa-6-fosfatasa</a:t>
            </a:r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2143108" y="1857364"/>
            <a:ext cx="785818" cy="100013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cxnSp>
        <p:nvCxnSpPr>
          <p:cNvPr id="30" name="29 Conector recto de flecha"/>
          <p:cNvCxnSpPr/>
          <p:nvPr/>
        </p:nvCxnSpPr>
        <p:spPr>
          <a:xfrm rot="5400000">
            <a:off x="4142578" y="3786190"/>
            <a:ext cx="714380" cy="158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rot="16200000" flipH="1">
            <a:off x="4397770" y="4817677"/>
            <a:ext cx="357190" cy="873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Elipse"/>
          <p:cNvSpPr/>
          <p:nvPr/>
        </p:nvSpPr>
        <p:spPr>
          <a:xfrm>
            <a:off x="6143636" y="3714752"/>
            <a:ext cx="1643074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905" y="142852"/>
            <a:ext cx="9015935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054451" y="5572140"/>
            <a:ext cx="4089581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MAPA METABÓLICO</a:t>
            </a:r>
          </a:p>
          <a:p>
            <a:pPr algn="ctr"/>
            <a:endParaRPr lang="es-ES_tradnl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Reacciones del Metabolismo celular</a:t>
            </a: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www.perueduca.pe/documents/5663129/0/pensando.png?t=13807392344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643050"/>
            <a:ext cx="2500330" cy="261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4214810" y="1105429"/>
            <a:ext cx="4624985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2000" b="1" i="1" dirty="0" smtClean="0">
                <a:solidFill>
                  <a:srgbClr val="C00000"/>
                </a:solidFill>
                <a:latin typeface="Comic Sans MS" pitchFamily="66" charset="0"/>
              </a:rPr>
              <a:t>¿Cómo veíamos a Química Biológica </a:t>
            </a:r>
          </a:p>
          <a:p>
            <a:pPr algn="ctr"/>
            <a:r>
              <a:rPr lang="es-ES_tradnl" sz="2000" b="1" i="1" dirty="0" smtClean="0">
                <a:solidFill>
                  <a:srgbClr val="C00000"/>
                </a:solidFill>
                <a:latin typeface="Comic Sans MS" pitchFamily="66" charset="0"/>
              </a:rPr>
              <a:t>al principio de la cursada?</a:t>
            </a:r>
          </a:p>
          <a:p>
            <a:pPr algn="ctr"/>
            <a:endParaRPr lang="es-ES_tradnl" sz="2000" b="1" i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es-ES_tradnl" sz="2000" b="1" i="1" dirty="0" smtClean="0">
                <a:solidFill>
                  <a:srgbClr val="C00000"/>
                </a:solidFill>
                <a:latin typeface="Comic Sans MS" pitchFamily="66" charset="0"/>
              </a:rPr>
              <a:t>Qué abrumador !!</a:t>
            </a:r>
            <a:endParaRPr lang="es-AR" sz="2000" b="1" i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428596" y="2000240"/>
            <a:ext cx="6043614" cy="2346325"/>
            <a:chOff x="244" y="1246"/>
            <a:chExt cx="3807" cy="1478"/>
          </a:xfrm>
          <a:solidFill>
            <a:srgbClr val="FF3300"/>
          </a:solidFill>
        </p:grpSpPr>
        <p:sp>
          <p:nvSpPr>
            <p:cNvPr id="42020" name="Forma libre 2"/>
            <p:cNvSpPr>
              <a:spLocks/>
            </p:cNvSpPr>
            <p:nvPr/>
          </p:nvSpPr>
          <p:spPr bwMode="auto">
            <a:xfrm>
              <a:off x="1347" y="1246"/>
              <a:ext cx="2704" cy="1478"/>
            </a:xfrm>
            <a:custGeom>
              <a:avLst/>
              <a:gdLst>
                <a:gd name="T0" fmla="*/ 2147480312 w 2704"/>
                <a:gd name="T1" fmla="*/ 2147480379 h 1478"/>
                <a:gd name="T2" fmla="*/ 2147480312 w 2704"/>
                <a:gd name="T3" fmla="*/ 2147480379 h 1478"/>
                <a:gd name="T4" fmla="*/ 2147480312 w 2704"/>
                <a:gd name="T5" fmla="*/ 2147480379 h 1478"/>
                <a:gd name="T6" fmla="*/ 2147480312 w 2704"/>
                <a:gd name="T7" fmla="*/ 2147480379 h 1478"/>
                <a:gd name="T8" fmla="*/ 2147480312 w 2704"/>
                <a:gd name="T9" fmla="*/ 2147480379 h 1478"/>
                <a:gd name="T10" fmla="*/ 2147480312 w 2704"/>
                <a:gd name="T11" fmla="*/ 2147480379 h 1478"/>
                <a:gd name="T12" fmla="*/ 2147480312 w 2704"/>
                <a:gd name="T13" fmla="*/ 2147480379 h 1478"/>
                <a:gd name="T14" fmla="*/ 2147480312 w 2704"/>
                <a:gd name="T15" fmla="*/ 2147480379 h 1478"/>
                <a:gd name="T16" fmla="*/ 2147480312 w 2704"/>
                <a:gd name="T17" fmla="*/ 2147480379 h 1478"/>
                <a:gd name="T18" fmla="*/ 2147480312 w 2704"/>
                <a:gd name="T19" fmla="*/ 2147480379 h 1478"/>
                <a:gd name="T20" fmla="*/ 2147480312 w 2704"/>
                <a:gd name="T21" fmla="*/ 2147480379 h 1478"/>
                <a:gd name="T22" fmla="*/ 2147480312 w 2704"/>
                <a:gd name="T23" fmla="*/ 2147480379 h 1478"/>
                <a:gd name="T24" fmla="*/ 2147480312 w 2704"/>
                <a:gd name="T25" fmla="*/ 2147480379 h 1478"/>
                <a:gd name="T26" fmla="*/ 2147480312 w 2704"/>
                <a:gd name="T27" fmla="*/ 2147480379 h 1478"/>
                <a:gd name="T28" fmla="*/ 2147480312 w 2704"/>
                <a:gd name="T29" fmla="*/ 2147480379 h 1478"/>
                <a:gd name="T30" fmla="*/ 2147480312 w 2704"/>
                <a:gd name="T31" fmla="*/ 2147480379 h 1478"/>
                <a:gd name="T32" fmla="*/ 2147480312 w 2704"/>
                <a:gd name="T33" fmla="*/ 2147480379 h 1478"/>
                <a:gd name="T34" fmla="*/ 2147480312 w 2704"/>
                <a:gd name="T35" fmla="*/ 2147480379 h 1478"/>
                <a:gd name="T36" fmla="*/ 2147480312 w 2704"/>
                <a:gd name="T37" fmla="*/ 2147480379 h 1478"/>
                <a:gd name="T38" fmla="*/ 2147480312 w 2704"/>
                <a:gd name="T39" fmla="*/ 2147480379 h 1478"/>
                <a:gd name="T40" fmla="*/ 2147480312 w 2704"/>
                <a:gd name="T41" fmla="*/ 2147480379 h 1478"/>
                <a:gd name="T42" fmla="*/ 2147480312 w 2704"/>
                <a:gd name="T43" fmla="*/ 2147480379 h 1478"/>
                <a:gd name="T44" fmla="*/ 2147480312 w 2704"/>
                <a:gd name="T45" fmla="*/ 2147480379 h 1478"/>
                <a:gd name="T46" fmla="*/ 2147480312 w 2704"/>
                <a:gd name="T47" fmla="*/ 2147480379 h 1478"/>
                <a:gd name="T48" fmla="*/ 2147480312 w 2704"/>
                <a:gd name="T49" fmla="*/ 2147480379 h 1478"/>
                <a:gd name="T50" fmla="*/ 2147480312 w 2704"/>
                <a:gd name="T51" fmla="*/ 2147480379 h 1478"/>
                <a:gd name="T52" fmla="*/ 2147480312 w 2704"/>
                <a:gd name="T53" fmla="*/ 2147480379 h 1478"/>
                <a:gd name="T54" fmla="*/ 2147480312 w 2704"/>
                <a:gd name="T55" fmla="*/ 2147480379 h 1478"/>
                <a:gd name="T56" fmla="*/ 2147480312 w 2704"/>
                <a:gd name="T57" fmla="*/ 2147480379 h 1478"/>
                <a:gd name="T58" fmla="*/ 2147480312 w 2704"/>
                <a:gd name="T59" fmla="*/ 2147480379 h 1478"/>
                <a:gd name="T60" fmla="*/ 2147480312 w 2704"/>
                <a:gd name="T61" fmla="*/ 2147480379 h 1478"/>
                <a:gd name="T62" fmla="*/ 2147480312 w 2704"/>
                <a:gd name="T63" fmla="*/ 2147480379 h 1478"/>
                <a:gd name="T64" fmla="*/ 2147480312 w 2704"/>
                <a:gd name="T65" fmla="*/ 2147480379 h 1478"/>
                <a:gd name="T66" fmla="*/ 2147480312 w 2704"/>
                <a:gd name="T67" fmla="*/ 2147480379 h 1478"/>
                <a:gd name="T68" fmla="*/ 2147480312 w 2704"/>
                <a:gd name="T69" fmla="*/ 2147480379 h 1478"/>
                <a:gd name="T70" fmla="*/ 2147480312 w 2704"/>
                <a:gd name="T71" fmla="*/ 2147480379 h 1478"/>
                <a:gd name="T72" fmla="*/ 2147480312 w 2704"/>
                <a:gd name="T73" fmla="*/ 2147480379 h 1478"/>
                <a:gd name="T74" fmla="*/ 2147480312 w 2704"/>
                <a:gd name="T75" fmla="*/ 2147480379 h 1478"/>
                <a:gd name="T76" fmla="*/ 2147480312 w 2704"/>
                <a:gd name="T77" fmla="*/ 2147480379 h 1478"/>
                <a:gd name="T78" fmla="*/ 2147480312 w 2704"/>
                <a:gd name="T79" fmla="*/ 2147480379 h 1478"/>
                <a:gd name="T80" fmla="*/ 2147480312 w 2704"/>
                <a:gd name="T81" fmla="*/ 2147480379 h 1478"/>
                <a:gd name="T82" fmla="*/ 2147480312 w 2704"/>
                <a:gd name="T83" fmla="*/ 2147480379 h 1478"/>
                <a:gd name="T84" fmla="*/ 2147480312 w 2704"/>
                <a:gd name="T85" fmla="*/ 2147480379 h 1478"/>
                <a:gd name="T86" fmla="*/ 2147480312 w 2704"/>
                <a:gd name="T87" fmla="*/ 2147480379 h 1478"/>
                <a:gd name="T88" fmla="*/ 2147480312 w 2704"/>
                <a:gd name="T89" fmla="*/ 2147480379 h 1478"/>
                <a:gd name="T90" fmla="*/ 2147480312 w 2704"/>
                <a:gd name="T91" fmla="*/ 2147480379 h 1478"/>
                <a:gd name="T92" fmla="*/ 2147480312 w 2704"/>
                <a:gd name="T93" fmla="*/ 2147480379 h 1478"/>
                <a:gd name="T94" fmla="*/ 2147480312 w 2704"/>
                <a:gd name="T95" fmla="*/ 2147480379 h 1478"/>
                <a:gd name="T96" fmla="*/ 2147480312 w 2704"/>
                <a:gd name="T97" fmla="*/ 2147480379 h 1478"/>
                <a:gd name="T98" fmla="*/ 2147480312 w 2704"/>
                <a:gd name="T99" fmla="*/ 2147480379 h 1478"/>
                <a:gd name="T100" fmla="*/ 2147480312 w 2704"/>
                <a:gd name="T101" fmla="*/ 2147480379 h 1478"/>
                <a:gd name="T102" fmla="*/ 2147480312 w 2704"/>
                <a:gd name="T103" fmla="*/ 2147480379 h 1478"/>
                <a:gd name="T104" fmla="*/ 2147480312 w 2704"/>
                <a:gd name="T105" fmla="*/ 2147480379 h 14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704"/>
                <a:gd name="T160" fmla="*/ 0 h 1478"/>
                <a:gd name="T161" fmla="*/ 2704 w 2704"/>
                <a:gd name="T162" fmla="*/ 1478 h 14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704" h="1478">
                  <a:moveTo>
                    <a:pt x="52" y="905"/>
                  </a:moveTo>
                  <a:lnTo>
                    <a:pt x="71" y="837"/>
                  </a:lnTo>
                  <a:lnTo>
                    <a:pt x="86" y="759"/>
                  </a:lnTo>
                  <a:lnTo>
                    <a:pt x="101" y="673"/>
                  </a:lnTo>
                  <a:lnTo>
                    <a:pt x="120" y="584"/>
                  </a:lnTo>
                  <a:lnTo>
                    <a:pt x="144" y="497"/>
                  </a:lnTo>
                  <a:lnTo>
                    <a:pt x="176" y="412"/>
                  </a:lnTo>
                  <a:lnTo>
                    <a:pt x="221" y="336"/>
                  </a:lnTo>
                  <a:lnTo>
                    <a:pt x="279" y="273"/>
                  </a:lnTo>
                  <a:lnTo>
                    <a:pt x="355" y="218"/>
                  </a:lnTo>
                  <a:lnTo>
                    <a:pt x="447" y="168"/>
                  </a:lnTo>
                  <a:lnTo>
                    <a:pt x="552" y="123"/>
                  </a:lnTo>
                  <a:lnTo>
                    <a:pt x="665" y="84"/>
                  </a:lnTo>
                  <a:lnTo>
                    <a:pt x="782" y="52"/>
                  </a:lnTo>
                  <a:lnTo>
                    <a:pt x="899" y="27"/>
                  </a:lnTo>
                  <a:lnTo>
                    <a:pt x="1013" y="9"/>
                  </a:lnTo>
                  <a:lnTo>
                    <a:pt x="1119" y="0"/>
                  </a:lnTo>
                  <a:lnTo>
                    <a:pt x="1222" y="4"/>
                  </a:lnTo>
                  <a:lnTo>
                    <a:pt x="1328" y="21"/>
                  </a:lnTo>
                  <a:lnTo>
                    <a:pt x="1433" y="47"/>
                  </a:lnTo>
                  <a:lnTo>
                    <a:pt x="1537" y="81"/>
                  </a:lnTo>
                  <a:lnTo>
                    <a:pt x="1638" y="117"/>
                  </a:lnTo>
                  <a:lnTo>
                    <a:pt x="1732" y="152"/>
                  </a:lnTo>
                  <a:lnTo>
                    <a:pt x="1820" y="181"/>
                  </a:lnTo>
                  <a:lnTo>
                    <a:pt x="1899" y="202"/>
                  </a:lnTo>
                  <a:lnTo>
                    <a:pt x="1967" y="217"/>
                  </a:lnTo>
                  <a:lnTo>
                    <a:pt x="2025" y="230"/>
                  </a:lnTo>
                  <a:lnTo>
                    <a:pt x="2077" y="240"/>
                  </a:lnTo>
                  <a:lnTo>
                    <a:pt x="2123" y="248"/>
                  </a:lnTo>
                  <a:lnTo>
                    <a:pt x="2209" y="255"/>
                  </a:lnTo>
                  <a:lnTo>
                    <a:pt x="2299" y="251"/>
                  </a:lnTo>
                  <a:lnTo>
                    <a:pt x="2351" y="237"/>
                  </a:lnTo>
                  <a:lnTo>
                    <a:pt x="2409" y="212"/>
                  </a:lnTo>
                  <a:lnTo>
                    <a:pt x="2528" y="150"/>
                  </a:lnTo>
                  <a:lnTo>
                    <a:pt x="2583" y="122"/>
                  </a:lnTo>
                  <a:lnTo>
                    <a:pt x="2630" y="103"/>
                  </a:lnTo>
                  <a:lnTo>
                    <a:pt x="2666" y="99"/>
                  </a:lnTo>
                  <a:lnTo>
                    <a:pt x="2691" y="114"/>
                  </a:lnTo>
                  <a:lnTo>
                    <a:pt x="2697" y="132"/>
                  </a:lnTo>
                  <a:lnTo>
                    <a:pt x="2702" y="155"/>
                  </a:lnTo>
                  <a:lnTo>
                    <a:pt x="2703" y="218"/>
                  </a:lnTo>
                  <a:lnTo>
                    <a:pt x="2694" y="297"/>
                  </a:lnTo>
                  <a:lnTo>
                    <a:pt x="2678" y="383"/>
                  </a:lnTo>
                  <a:lnTo>
                    <a:pt x="2655" y="473"/>
                  </a:lnTo>
                  <a:lnTo>
                    <a:pt x="2626" y="559"/>
                  </a:lnTo>
                  <a:lnTo>
                    <a:pt x="2592" y="634"/>
                  </a:lnTo>
                  <a:lnTo>
                    <a:pt x="2554" y="691"/>
                  </a:lnTo>
                  <a:lnTo>
                    <a:pt x="2507" y="733"/>
                  </a:lnTo>
                  <a:lnTo>
                    <a:pt x="2448" y="766"/>
                  </a:lnTo>
                  <a:lnTo>
                    <a:pt x="2379" y="790"/>
                  </a:lnTo>
                  <a:lnTo>
                    <a:pt x="2306" y="809"/>
                  </a:lnTo>
                  <a:lnTo>
                    <a:pt x="2233" y="825"/>
                  </a:lnTo>
                  <a:lnTo>
                    <a:pt x="2165" y="837"/>
                  </a:lnTo>
                  <a:lnTo>
                    <a:pt x="2105" y="848"/>
                  </a:lnTo>
                  <a:lnTo>
                    <a:pt x="2058" y="859"/>
                  </a:lnTo>
                  <a:lnTo>
                    <a:pt x="2028" y="867"/>
                  </a:lnTo>
                  <a:lnTo>
                    <a:pt x="2013" y="869"/>
                  </a:lnTo>
                  <a:lnTo>
                    <a:pt x="2008" y="868"/>
                  </a:lnTo>
                  <a:lnTo>
                    <a:pt x="2006" y="864"/>
                  </a:lnTo>
                  <a:lnTo>
                    <a:pt x="2003" y="862"/>
                  </a:lnTo>
                  <a:lnTo>
                    <a:pt x="1994" y="863"/>
                  </a:lnTo>
                  <a:lnTo>
                    <a:pt x="1975" y="870"/>
                  </a:lnTo>
                  <a:lnTo>
                    <a:pt x="1938" y="883"/>
                  </a:lnTo>
                  <a:lnTo>
                    <a:pt x="1883" y="906"/>
                  </a:lnTo>
                  <a:lnTo>
                    <a:pt x="1814" y="938"/>
                  </a:lnTo>
                  <a:lnTo>
                    <a:pt x="1734" y="975"/>
                  </a:lnTo>
                  <a:lnTo>
                    <a:pt x="1649" y="1016"/>
                  </a:lnTo>
                  <a:lnTo>
                    <a:pt x="1472" y="1093"/>
                  </a:lnTo>
                  <a:lnTo>
                    <a:pt x="1390" y="1123"/>
                  </a:lnTo>
                  <a:lnTo>
                    <a:pt x="1319" y="1144"/>
                  </a:lnTo>
                  <a:lnTo>
                    <a:pt x="1258" y="1155"/>
                  </a:lnTo>
                  <a:lnTo>
                    <a:pt x="1201" y="1159"/>
                  </a:lnTo>
                  <a:lnTo>
                    <a:pt x="1097" y="1149"/>
                  </a:lnTo>
                  <a:lnTo>
                    <a:pt x="997" y="1134"/>
                  </a:lnTo>
                  <a:lnTo>
                    <a:pt x="947" y="1132"/>
                  </a:lnTo>
                  <a:lnTo>
                    <a:pt x="892" y="1134"/>
                  </a:lnTo>
                  <a:lnTo>
                    <a:pt x="832" y="1142"/>
                  </a:lnTo>
                  <a:lnTo>
                    <a:pt x="768" y="1152"/>
                  </a:lnTo>
                  <a:lnTo>
                    <a:pt x="633" y="1177"/>
                  </a:lnTo>
                  <a:lnTo>
                    <a:pt x="568" y="1192"/>
                  </a:lnTo>
                  <a:lnTo>
                    <a:pt x="508" y="1208"/>
                  </a:lnTo>
                  <a:lnTo>
                    <a:pt x="454" y="1224"/>
                  </a:lnTo>
                  <a:lnTo>
                    <a:pt x="410" y="1242"/>
                  </a:lnTo>
                  <a:lnTo>
                    <a:pt x="376" y="1262"/>
                  </a:lnTo>
                  <a:lnTo>
                    <a:pt x="351" y="1285"/>
                  </a:lnTo>
                  <a:lnTo>
                    <a:pt x="317" y="1334"/>
                  </a:lnTo>
                  <a:lnTo>
                    <a:pt x="294" y="1383"/>
                  </a:lnTo>
                  <a:lnTo>
                    <a:pt x="266" y="1419"/>
                  </a:lnTo>
                  <a:lnTo>
                    <a:pt x="232" y="1441"/>
                  </a:lnTo>
                  <a:lnTo>
                    <a:pt x="200" y="1455"/>
                  </a:lnTo>
                  <a:lnTo>
                    <a:pt x="168" y="1463"/>
                  </a:lnTo>
                  <a:lnTo>
                    <a:pt x="135" y="1465"/>
                  </a:lnTo>
                  <a:lnTo>
                    <a:pt x="98" y="1470"/>
                  </a:lnTo>
                  <a:lnTo>
                    <a:pt x="58" y="1477"/>
                  </a:lnTo>
                  <a:lnTo>
                    <a:pt x="39" y="1474"/>
                  </a:lnTo>
                  <a:lnTo>
                    <a:pt x="23" y="1465"/>
                  </a:lnTo>
                  <a:lnTo>
                    <a:pt x="10" y="1447"/>
                  </a:lnTo>
                  <a:lnTo>
                    <a:pt x="3" y="1419"/>
                  </a:lnTo>
                  <a:lnTo>
                    <a:pt x="0" y="1374"/>
                  </a:lnTo>
                  <a:lnTo>
                    <a:pt x="3" y="1315"/>
                  </a:lnTo>
                  <a:lnTo>
                    <a:pt x="9" y="1243"/>
                  </a:lnTo>
                  <a:lnTo>
                    <a:pt x="18" y="1167"/>
                  </a:lnTo>
                  <a:lnTo>
                    <a:pt x="28" y="1089"/>
                  </a:lnTo>
                  <a:lnTo>
                    <a:pt x="38" y="1017"/>
                  </a:lnTo>
                  <a:lnTo>
                    <a:pt x="47" y="953"/>
                  </a:lnTo>
                  <a:lnTo>
                    <a:pt x="52" y="905"/>
                  </a:lnTo>
                </a:path>
              </a:pathLst>
            </a:custGeom>
            <a:solidFill>
              <a:srgbClr val="FF5050"/>
            </a:solidFill>
            <a:ln w="317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21" name="Rectángulo 29"/>
            <p:cNvSpPr>
              <a:spLocks noChangeArrowheads="1"/>
            </p:cNvSpPr>
            <p:nvPr/>
          </p:nvSpPr>
          <p:spPr bwMode="auto">
            <a:xfrm>
              <a:off x="1845" y="1344"/>
              <a:ext cx="1548" cy="2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 err="1" smtClean="0">
                  <a:latin typeface="Times New Roman" pitchFamily="18" charset="0"/>
                </a:rPr>
                <a:t>Triacilglicéridos</a:t>
              </a:r>
              <a:endParaRPr lang="es-ES_tradnl" altLang="es-AR" sz="2000" b="1" dirty="0">
                <a:latin typeface="Times New Roman" pitchFamily="18" charset="0"/>
              </a:endParaRPr>
            </a:p>
          </p:txBody>
        </p:sp>
        <p:sp>
          <p:nvSpPr>
            <p:cNvPr id="42022" name="Rectángulo 30"/>
            <p:cNvSpPr>
              <a:spLocks noChangeArrowheads="1"/>
            </p:cNvSpPr>
            <p:nvPr/>
          </p:nvSpPr>
          <p:spPr bwMode="auto">
            <a:xfrm>
              <a:off x="2044" y="1786"/>
              <a:ext cx="1263" cy="52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400" b="1" dirty="0">
                  <a:latin typeface="Times New Roman" pitchFamily="18" charset="0"/>
                </a:rPr>
                <a:t>Ácidos </a:t>
              </a:r>
              <a:r>
                <a:rPr lang="es-ES_tradnl" altLang="es-AR" sz="2400" b="1" dirty="0" smtClean="0">
                  <a:latin typeface="Times New Roman" pitchFamily="18" charset="0"/>
                </a:rPr>
                <a:t>grasos</a:t>
              </a:r>
            </a:p>
            <a:p>
              <a:pPr algn="ctr" eaLnBrk="1" hangingPunct="1"/>
              <a:r>
                <a:rPr lang="es-ES_tradnl" altLang="es-AR" sz="1200" b="1" dirty="0" smtClean="0"/>
                <a:t>(principal fuente de energía</a:t>
              </a:r>
            </a:p>
            <a:p>
              <a:pPr algn="ctr" eaLnBrk="1" hangingPunct="1"/>
              <a:r>
                <a:rPr lang="es-ES_tradnl" altLang="es-AR" sz="1200" b="1" dirty="0" smtClean="0"/>
                <a:t>en el hígado)</a:t>
              </a:r>
              <a:r>
                <a:rPr lang="es-ES_tradnl" altLang="es-AR" sz="1200" b="1" dirty="0" smtClean="0">
                  <a:latin typeface="Times New Roman" pitchFamily="18" charset="0"/>
                </a:rPr>
                <a:t> </a:t>
              </a:r>
              <a:endParaRPr lang="es-ES_tradnl" altLang="es-AR" sz="1200" b="1" dirty="0">
                <a:latin typeface="Times New Roman" pitchFamily="18" charset="0"/>
              </a:endParaRPr>
            </a:p>
          </p:txBody>
        </p:sp>
        <p:sp>
          <p:nvSpPr>
            <p:cNvPr id="42023" name="Rectángulo 32"/>
            <p:cNvSpPr>
              <a:spLocks noChangeArrowheads="1"/>
            </p:cNvSpPr>
            <p:nvPr/>
          </p:nvSpPr>
          <p:spPr bwMode="auto">
            <a:xfrm>
              <a:off x="244" y="1776"/>
              <a:ext cx="855" cy="45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b="1" dirty="0" smtClean="0">
                  <a:solidFill>
                    <a:srgbClr val="FF0000"/>
                  </a:solidFill>
                  <a:latin typeface="Times New Roman" pitchFamily="18" charset="0"/>
                </a:rPr>
                <a:t>DIETA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b="1" dirty="0" smtClean="0">
                  <a:solidFill>
                    <a:srgbClr val="FF0000"/>
                  </a:solidFill>
                  <a:latin typeface="Times New Roman" pitchFamily="18" charset="0"/>
                </a:rPr>
                <a:t>abundante</a:t>
              </a:r>
              <a:endParaRPr lang="es-ES_tradnl" altLang="es-AR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42024" name="Línea 33"/>
            <p:cNvSpPr>
              <a:spLocks noChangeShapeType="1"/>
            </p:cNvSpPr>
            <p:nvPr/>
          </p:nvSpPr>
          <p:spPr bwMode="auto">
            <a:xfrm>
              <a:off x="1018" y="1960"/>
              <a:ext cx="998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prstDash val="dash"/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25" name="Rectángulo 34"/>
            <p:cNvSpPr>
              <a:spLocks noChangeArrowheads="1"/>
            </p:cNvSpPr>
            <p:nvPr/>
          </p:nvSpPr>
          <p:spPr bwMode="auto">
            <a:xfrm>
              <a:off x="1650" y="1594"/>
              <a:ext cx="187" cy="10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pPr algn="ctr" eaLnBrk="1" hangingPunct="1"/>
              <a:r>
                <a:rPr lang="es-ES_tradnl" altLang="es-AR" b="1" dirty="0">
                  <a:solidFill>
                    <a:schemeClr val="bg1"/>
                  </a:solidFill>
                  <a:latin typeface="Times New Roman" pitchFamily="18" charset="0"/>
                </a:rPr>
                <a:t>Es</a:t>
              </a:r>
            </a:p>
            <a:p>
              <a:pPr algn="ctr" eaLnBrk="1" hangingPunct="1"/>
              <a:r>
                <a:rPr lang="es-ES_tradnl" altLang="es-AR" b="1" dirty="0">
                  <a:solidFill>
                    <a:schemeClr val="bg1"/>
                  </a:solidFill>
                  <a:latin typeface="Times New Roman" pitchFamily="18" charset="0"/>
                </a:rPr>
                <a:t>ter i f</a:t>
              </a:r>
            </a:p>
          </p:txBody>
        </p:sp>
        <p:sp>
          <p:nvSpPr>
            <p:cNvPr id="42026" name="Line 41"/>
            <p:cNvSpPr>
              <a:spLocks noChangeShapeType="1"/>
            </p:cNvSpPr>
            <p:nvPr/>
          </p:nvSpPr>
          <p:spPr bwMode="auto">
            <a:xfrm flipH="1" flipV="1">
              <a:off x="2584" y="1561"/>
              <a:ext cx="45" cy="315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5286381" y="2143116"/>
            <a:ext cx="3608388" cy="647701"/>
            <a:chOff x="3377" y="1031"/>
            <a:chExt cx="2273" cy="408"/>
          </a:xfrm>
        </p:grpSpPr>
        <p:sp>
          <p:nvSpPr>
            <p:cNvPr id="42018" name="Rectángulo 4"/>
            <p:cNvSpPr>
              <a:spLocks noChangeArrowheads="1"/>
            </p:cNvSpPr>
            <p:nvPr/>
          </p:nvSpPr>
          <p:spPr bwMode="auto">
            <a:xfrm>
              <a:off x="4261" y="1031"/>
              <a:ext cx="1389" cy="40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Lipoproteínas</a:t>
              </a:r>
            </a:p>
            <a:p>
              <a:pPr algn="ctr" eaLnBrk="1" hangingPunct="1"/>
              <a:r>
                <a:rPr lang="es-ES_tradnl" altLang="es-AR" sz="1800" b="1" dirty="0" smtClean="0">
                  <a:latin typeface="Times New Roman" pitchFamily="18" charset="0"/>
                </a:rPr>
                <a:t>Plasmáticas (VLDL)</a:t>
              </a:r>
              <a:endParaRPr lang="es-ES_tradnl" altLang="es-AR" sz="1800" b="1" dirty="0">
                <a:latin typeface="Times New Roman" pitchFamily="18" charset="0"/>
              </a:endParaRPr>
            </a:p>
          </p:txBody>
        </p:sp>
        <p:sp>
          <p:nvSpPr>
            <p:cNvPr id="42019" name="Línea 8"/>
            <p:cNvSpPr>
              <a:spLocks noChangeShapeType="1"/>
            </p:cNvSpPr>
            <p:nvPr/>
          </p:nvSpPr>
          <p:spPr bwMode="auto">
            <a:xfrm flipV="1">
              <a:off x="3377" y="1121"/>
              <a:ext cx="945" cy="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3500437" y="3471863"/>
            <a:ext cx="3228975" cy="1550987"/>
            <a:chOff x="2205" y="2187"/>
            <a:chExt cx="2034" cy="977"/>
          </a:xfrm>
        </p:grpSpPr>
        <p:sp>
          <p:nvSpPr>
            <p:cNvPr id="42013" name="Rectángulo 6"/>
            <p:cNvSpPr>
              <a:spLocks noChangeArrowheads="1"/>
            </p:cNvSpPr>
            <p:nvPr/>
          </p:nvSpPr>
          <p:spPr bwMode="auto">
            <a:xfrm>
              <a:off x="3150" y="2414"/>
              <a:ext cx="1089" cy="3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 dirty="0">
                  <a:latin typeface="Times New Roman" pitchFamily="18" charset="0"/>
                </a:rPr>
                <a:t>NADH, </a:t>
              </a:r>
              <a:r>
                <a:rPr lang="es-ES_tradnl" altLang="es-AR" b="1" dirty="0" smtClean="0">
                  <a:latin typeface="Times New Roman" pitchFamily="18" charset="0"/>
                </a:rPr>
                <a:t>FADH</a:t>
              </a:r>
              <a:r>
                <a:rPr lang="es-ES_tradnl" altLang="es-AR" b="1" baseline="-25000" dirty="0" smtClean="0">
                  <a:latin typeface="Times New Roman" pitchFamily="18" charset="0"/>
                </a:rPr>
                <a:t>2</a:t>
              </a:r>
            </a:p>
            <a:p>
              <a:pPr algn="ctr" eaLnBrk="1" hangingPunct="1"/>
              <a:r>
                <a:rPr lang="es-ES_tradnl" altLang="es-AR" sz="1600" b="1" baseline="-25000" dirty="0" smtClean="0"/>
                <a:t>(a cadena respiratoria)</a:t>
              </a:r>
              <a:endParaRPr lang="es-ES_tradnl" altLang="es-AR" sz="1600" b="1" dirty="0">
                <a:latin typeface="Times New Roman" pitchFamily="18" charset="0"/>
              </a:endParaRPr>
            </a:p>
          </p:txBody>
        </p:sp>
        <p:sp>
          <p:nvSpPr>
            <p:cNvPr id="42014" name="Rectángulo 7"/>
            <p:cNvSpPr>
              <a:spLocks noChangeArrowheads="1"/>
            </p:cNvSpPr>
            <p:nvPr/>
          </p:nvSpPr>
          <p:spPr bwMode="auto">
            <a:xfrm>
              <a:off x="2205" y="2459"/>
              <a:ext cx="88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i="1" dirty="0">
                  <a:latin typeface="Symbol" pitchFamily="18" charset="2"/>
                </a:rPr>
                <a:t>b</a:t>
              </a:r>
              <a:r>
                <a:rPr lang="es-ES_tradnl" altLang="es-AR" sz="1800" b="1" i="1" dirty="0">
                  <a:latin typeface="Times New Roman" pitchFamily="18" charset="0"/>
                </a:rPr>
                <a:t>-oxidación</a:t>
              </a:r>
              <a:r>
                <a:rPr lang="es-ES_tradnl" altLang="es-AR" sz="2400" dirty="0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42015" name="Rectángulo 10"/>
            <p:cNvSpPr>
              <a:spLocks noChangeArrowheads="1"/>
            </p:cNvSpPr>
            <p:nvPr/>
          </p:nvSpPr>
          <p:spPr bwMode="auto">
            <a:xfrm>
              <a:off x="2425" y="2868"/>
              <a:ext cx="1359" cy="296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400" b="1">
                  <a:latin typeface="Times New Roman" pitchFamily="18" charset="0"/>
                </a:rPr>
                <a:t>ACETIL-CoA</a:t>
              </a:r>
            </a:p>
          </p:txBody>
        </p:sp>
        <p:sp>
          <p:nvSpPr>
            <p:cNvPr id="42016" name="Línea 11"/>
            <p:cNvSpPr>
              <a:spLocks noChangeShapeType="1"/>
            </p:cNvSpPr>
            <p:nvPr/>
          </p:nvSpPr>
          <p:spPr bwMode="auto">
            <a:xfrm>
              <a:off x="3014" y="2187"/>
              <a:ext cx="0" cy="6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17" name="Línea 15"/>
            <p:cNvSpPr>
              <a:spLocks noChangeShapeType="1"/>
            </p:cNvSpPr>
            <p:nvPr/>
          </p:nvSpPr>
          <p:spPr bwMode="auto">
            <a:xfrm>
              <a:off x="3014" y="2187"/>
              <a:ext cx="227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857620" y="5072074"/>
            <a:ext cx="4000500" cy="1268413"/>
            <a:chOff x="2430" y="3185"/>
            <a:chExt cx="2520" cy="799"/>
          </a:xfrm>
        </p:grpSpPr>
        <p:grpSp>
          <p:nvGrpSpPr>
            <p:cNvPr id="6" name="Grupo 19"/>
            <p:cNvGrpSpPr>
              <a:grpSpLocks/>
            </p:cNvGrpSpPr>
            <p:nvPr/>
          </p:nvGrpSpPr>
          <p:grpSpPr bwMode="auto">
            <a:xfrm>
              <a:off x="2430" y="3330"/>
              <a:ext cx="1230" cy="550"/>
              <a:chOff x="2475" y="3618"/>
              <a:chExt cx="1230" cy="550"/>
            </a:xfrm>
          </p:grpSpPr>
          <p:sp>
            <p:nvSpPr>
              <p:cNvPr id="42011" name="Elipse 17"/>
              <p:cNvSpPr>
                <a:spLocks noChangeArrowheads="1"/>
              </p:cNvSpPr>
              <p:nvPr/>
            </p:nvSpPr>
            <p:spPr bwMode="auto">
              <a:xfrm>
                <a:off x="2475" y="3618"/>
                <a:ext cx="1230" cy="550"/>
              </a:xfrm>
              <a:prstGeom prst="ellipse">
                <a:avLst/>
              </a:prstGeom>
              <a:solidFill>
                <a:srgbClr val="FFCC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es-AR" altLang="es-AR" sz="1400">
                  <a:latin typeface="Times New Roman" pitchFamily="18" charset="0"/>
                </a:endParaRPr>
              </a:p>
            </p:txBody>
          </p:sp>
          <p:sp>
            <p:nvSpPr>
              <p:cNvPr id="42012" name="Rectángulo 18"/>
              <p:cNvSpPr>
                <a:spLocks noChangeArrowheads="1"/>
              </p:cNvSpPr>
              <p:nvPr/>
            </p:nvSpPr>
            <p:spPr bwMode="auto">
              <a:xfrm>
                <a:off x="2699" y="3618"/>
                <a:ext cx="766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2075" tIns="46038" rIns="92075" bIns="46038">
                <a:spAutoFit/>
              </a:bodyPr>
              <a:lstStyle/>
              <a:p>
                <a:pPr algn="ctr" eaLnBrk="1" hangingPunct="1"/>
                <a:r>
                  <a:rPr lang="es-ES_tradnl" altLang="es-AR" sz="1800" b="1" dirty="0">
                    <a:latin typeface="Times New Roman" pitchFamily="18" charset="0"/>
                  </a:rPr>
                  <a:t>Ciclo </a:t>
                </a:r>
                <a:r>
                  <a:rPr lang="es-ES_tradnl" altLang="es-AR" sz="1800" b="1" dirty="0" smtClean="0">
                    <a:latin typeface="Times New Roman" pitchFamily="18" charset="0"/>
                  </a:rPr>
                  <a:t> </a:t>
                </a:r>
                <a:endParaRPr lang="es-ES_tradnl" altLang="es-AR" sz="1800" b="1" dirty="0">
                  <a:latin typeface="Times New Roman" pitchFamily="18" charset="0"/>
                </a:endParaRPr>
              </a:p>
              <a:p>
                <a:pPr algn="ctr" eaLnBrk="1" hangingPunct="1"/>
                <a:r>
                  <a:rPr lang="es-ES_tradnl" altLang="es-AR" sz="1800" b="1" dirty="0" smtClean="0"/>
                  <a:t>de </a:t>
                </a:r>
                <a:r>
                  <a:rPr lang="es-ES_tradnl" altLang="es-AR" sz="1800" b="1" dirty="0" err="1" smtClean="0"/>
                  <a:t>Krebs</a:t>
                </a:r>
                <a:endParaRPr lang="es-ES_tradnl" altLang="es-AR" sz="1800" b="1" dirty="0">
                  <a:latin typeface="Times New Roman" pitchFamily="18" charset="0"/>
                </a:endParaRPr>
              </a:p>
            </p:txBody>
          </p:sp>
        </p:grpSp>
        <p:sp>
          <p:nvSpPr>
            <p:cNvPr id="42006" name="Línea 16"/>
            <p:cNvSpPr>
              <a:spLocks noChangeShapeType="1"/>
            </p:cNvSpPr>
            <p:nvPr/>
          </p:nvSpPr>
          <p:spPr bwMode="auto">
            <a:xfrm>
              <a:off x="3104" y="3185"/>
              <a:ext cx="0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7" name="Línea 20"/>
            <p:cNvSpPr>
              <a:spLocks noChangeShapeType="1"/>
            </p:cNvSpPr>
            <p:nvPr/>
          </p:nvSpPr>
          <p:spPr bwMode="auto">
            <a:xfrm>
              <a:off x="3600" y="3548"/>
              <a:ext cx="2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8" name="Rectángulo 24"/>
            <p:cNvSpPr>
              <a:spLocks noChangeArrowheads="1"/>
            </p:cNvSpPr>
            <p:nvPr/>
          </p:nvSpPr>
          <p:spPr bwMode="auto">
            <a:xfrm>
              <a:off x="3768" y="3420"/>
              <a:ext cx="68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 smtClean="0">
                  <a:solidFill>
                    <a:srgbClr val="C00000"/>
                  </a:solidFill>
                  <a:latin typeface="Times New Roman" pitchFamily="18" charset="0"/>
                </a:rPr>
                <a:t>ATP</a:t>
              </a:r>
            </a:p>
            <a:p>
              <a:pPr algn="ctr" eaLnBrk="1" hangingPunct="1"/>
              <a:r>
                <a:rPr lang="es-ES_tradnl" altLang="es-AR" sz="1200" b="1" dirty="0" smtClean="0">
                  <a:solidFill>
                    <a:srgbClr val="C00000"/>
                  </a:solidFill>
                </a:rPr>
                <a:t>(</a:t>
              </a:r>
              <a:r>
                <a:rPr lang="es-ES_tradnl" altLang="es-AR" sz="1200" b="1" dirty="0" err="1" smtClean="0">
                  <a:solidFill>
                    <a:srgbClr val="C00000"/>
                  </a:solidFill>
                </a:rPr>
                <a:t>fosforilac</a:t>
              </a:r>
              <a:r>
                <a:rPr lang="es-ES_tradnl" altLang="es-AR" sz="1200" b="1" dirty="0" smtClean="0">
                  <a:solidFill>
                    <a:srgbClr val="C00000"/>
                  </a:solidFill>
                </a:rPr>
                <a:t>. </a:t>
              </a:r>
              <a:r>
                <a:rPr lang="es-ES_tradnl" altLang="es-AR" sz="1200" b="1" dirty="0" err="1" smtClean="0">
                  <a:solidFill>
                    <a:srgbClr val="C00000"/>
                  </a:solidFill>
                </a:rPr>
                <a:t>oxid</a:t>
              </a:r>
              <a:r>
                <a:rPr lang="es-ES_tradnl" altLang="es-AR" sz="1200" b="1" dirty="0" smtClean="0">
                  <a:solidFill>
                    <a:srgbClr val="C00000"/>
                  </a:solidFill>
                </a:rPr>
                <a:t>.</a:t>
              </a:r>
              <a:r>
                <a:rPr lang="es-ES_tradnl" altLang="es-AR" sz="1600" b="1" dirty="0" smtClean="0">
                  <a:solidFill>
                    <a:srgbClr val="C00000"/>
                  </a:solidFill>
                </a:rPr>
                <a:t>)</a:t>
              </a:r>
              <a:r>
                <a:rPr lang="es-ES_tradnl" altLang="es-AR" sz="1600" b="1" dirty="0" smtClean="0">
                  <a:solidFill>
                    <a:srgbClr val="C00000"/>
                  </a:solidFill>
                  <a:latin typeface="Times New Roman" pitchFamily="18" charset="0"/>
                </a:rPr>
                <a:t> </a:t>
              </a:r>
              <a:r>
                <a:rPr lang="es-ES_tradnl" altLang="es-AR" b="1" dirty="0" smtClean="0">
                  <a:solidFill>
                    <a:srgbClr val="C00000"/>
                  </a:solidFill>
                  <a:latin typeface="Times New Roman" pitchFamily="18" charset="0"/>
                </a:rPr>
                <a:t>  </a:t>
              </a:r>
              <a:endParaRPr lang="es-ES_tradnl" altLang="es-AR" b="1" dirty="0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  <p:sp>
          <p:nvSpPr>
            <p:cNvPr id="42009" name="Rectángulo 26"/>
            <p:cNvSpPr>
              <a:spLocks noChangeArrowheads="1"/>
            </p:cNvSpPr>
            <p:nvPr/>
          </p:nvSpPr>
          <p:spPr bwMode="auto">
            <a:xfrm>
              <a:off x="4275" y="3412"/>
              <a:ext cx="6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 dirty="0" smtClean="0">
                  <a:latin typeface="Times New Roman" pitchFamily="18" charset="0"/>
                </a:rPr>
                <a:t>+   H</a:t>
              </a:r>
              <a:r>
                <a:rPr lang="es-ES_tradnl" altLang="es-AR" b="1" baseline="-25000" dirty="0" smtClean="0">
                  <a:latin typeface="Times New Roman" pitchFamily="18" charset="0"/>
                </a:rPr>
                <a:t>2</a:t>
              </a:r>
              <a:r>
                <a:rPr lang="es-ES_tradnl" altLang="es-AR" b="1" dirty="0" smtClean="0">
                  <a:latin typeface="Times New Roman" pitchFamily="18" charset="0"/>
                </a:rPr>
                <a:t>O</a:t>
              </a:r>
            </a:p>
            <a:p>
              <a:pPr algn="ctr" eaLnBrk="1" hangingPunct="1"/>
              <a:endParaRPr lang="es-ES_tradnl" altLang="es-AR" b="1" dirty="0">
                <a:latin typeface="Times New Roman" pitchFamily="18" charset="0"/>
              </a:endParaRPr>
            </a:p>
          </p:txBody>
        </p:sp>
        <p:sp>
          <p:nvSpPr>
            <p:cNvPr id="42010" name="Rectángulo 27"/>
            <p:cNvSpPr>
              <a:spLocks noChangeArrowheads="1"/>
            </p:cNvSpPr>
            <p:nvPr/>
          </p:nvSpPr>
          <p:spPr bwMode="auto">
            <a:xfrm>
              <a:off x="3285" y="3770"/>
              <a:ext cx="339" cy="2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dirty="0">
                  <a:latin typeface="Times New Roman" pitchFamily="18" charset="0"/>
                </a:rPr>
                <a:t>CO</a:t>
              </a:r>
              <a:r>
                <a:rPr lang="es-ES_tradnl" altLang="es-AR" sz="1600" baseline="-25000" dirty="0">
                  <a:latin typeface="Times New Roman" pitchFamily="18" charset="0"/>
                </a:rPr>
                <a:t>2</a:t>
              </a:r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247650" y="4624390"/>
            <a:ext cx="3609976" cy="1581151"/>
            <a:chOff x="156" y="2913"/>
            <a:chExt cx="2274" cy="996"/>
          </a:xfrm>
        </p:grpSpPr>
        <p:sp>
          <p:nvSpPr>
            <p:cNvPr id="41998" name="Línea 14"/>
            <p:cNvSpPr>
              <a:spLocks noChangeShapeType="1"/>
            </p:cNvSpPr>
            <p:nvPr/>
          </p:nvSpPr>
          <p:spPr bwMode="auto">
            <a:xfrm flipH="1">
              <a:off x="1685" y="3049"/>
              <a:ext cx="745" cy="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1999" name="Rectángulo 31"/>
            <p:cNvSpPr>
              <a:spLocks noChangeArrowheads="1"/>
            </p:cNvSpPr>
            <p:nvPr/>
          </p:nvSpPr>
          <p:spPr bwMode="auto">
            <a:xfrm>
              <a:off x="651" y="2913"/>
              <a:ext cx="1004" cy="258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b="1" dirty="0">
                  <a:latin typeface="Times New Roman" pitchFamily="18" charset="0"/>
                </a:rPr>
                <a:t>HMG-</a:t>
              </a:r>
              <a:r>
                <a:rPr lang="es-ES_tradnl" altLang="es-AR" sz="2000" b="1" dirty="0" err="1">
                  <a:latin typeface="Times New Roman" pitchFamily="18" charset="0"/>
                </a:rPr>
                <a:t>CoA</a:t>
              </a:r>
              <a:endParaRPr lang="es-ES_tradnl" altLang="es-AR" sz="2000" b="1" dirty="0">
                <a:latin typeface="Times New Roman" pitchFamily="18" charset="0"/>
              </a:endParaRPr>
            </a:p>
          </p:txBody>
        </p:sp>
        <p:sp>
          <p:nvSpPr>
            <p:cNvPr id="42000" name="Rectángulo 35"/>
            <p:cNvSpPr>
              <a:spLocks noChangeArrowheads="1"/>
            </p:cNvSpPr>
            <p:nvPr/>
          </p:nvSpPr>
          <p:spPr bwMode="auto">
            <a:xfrm>
              <a:off x="156" y="3533"/>
              <a:ext cx="745" cy="2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>
                  <a:latin typeface="Times New Roman" pitchFamily="18" charset="0"/>
                </a:rPr>
                <a:t>Colesterol</a:t>
              </a:r>
            </a:p>
          </p:txBody>
        </p:sp>
        <p:sp>
          <p:nvSpPr>
            <p:cNvPr id="42001" name="Rectángulo 36"/>
            <p:cNvSpPr>
              <a:spLocks noChangeArrowheads="1"/>
            </p:cNvSpPr>
            <p:nvPr/>
          </p:nvSpPr>
          <p:spPr bwMode="auto">
            <a:xfrm>
              <a:off x="1063" y="3501"/>
              <a:ext cx="768" cy="4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Cuerpos</a:t>
              </a:r>
            </a:p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 </a:t>
              </a:r>
              <a:r>
                <a:rPr lang="es-ES_tradnl" altLang="es-AR" sz="1800" b="1" dirty="0" err="1">
                  <a:latin typeface="Times New Roman" pitchFamily="18" charset="0"/>
                </a:rPr>
                <a:t>cetónicos</a:t>
              </a:r>
              <a:endParaRPr lang="es-ES_tradnl" altLang="es-AR" sz="1800" b="1" dirty="0">
                <a:latin typeface="Times New Roman" pitchFamily="18" charset="0"/>
              </a:endParaRPr>
            </a:p>
          </p:txBody>
        </p:sp>
        <p:sp>
          <p:nvSpPr>
            <p:cNvPr id="42002" name="Línea 37"/>
            <p:cNvSpPr>
              <a:spLocks noChangeShapeType="1"/>
            </p:cNvSpPr>
            <p:nvPr/>
          </p:nvSpPr>
          <p:spPr bwMode="auto">
            <a:xfrm flipH="1">
              <a:off x="598" y="3221"/>
              <a:ext cx="192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3" name="Línea 38"/>
            <p:cNvSpPr>
              <a:spLocks noChangeShapeType="1"/>
            </p:cNvSpPr>
            <p:nvPr/>
          </p:nvSpPr>
          <p:spPr bwMode="auto">
            <a:xfrm>
              <a:off x="1199" y="3230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4" name="1 CuadroTexto"/>
            <p:cNvSpPr txBox="1">
              <a:spLocks noChangeArrowheads="1"/>
            </p:cNvSpPr>
            <p:nvPr/>
          </p:nvSpPr>
          <p:spPr bwMode="auto">
            <a:xfrm>
              <a:off x="1777" y="3375"/>
              <a:ext cx="5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altLang="es-AR" sz="1800" b="1" i="1" dirty="0">
                  <a:solidFill>
                    <a:srgbClr val="FF0000"/>
                  </a:solidFill>
                  <a:latin typeface="Times New Roman" pitchFamily="18" charset="0"/>
                </a:rPr>
                <a:t>Ayuno</a:t>
              </a:r>
              <a:endParaRPr lang="es-AR" altLang="es-AR" sz="1800" b="1" i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6500827" y="1500174"/>
            <a:ext cx="2643189" cy="2286003"/>
            <a:chOff x="4123" y="1020"/>
            <a:chExt cx="1665" cy="1440"/>
          </a:xfrm>
        </p:grpSpPr>
        <p:sp>
          <p:nvSpPr>
            <p:cNvPr id="41994" name="Rectángulo 5"/>
            <p:cNvSpPr>
              <a:spLocks noChangeArrowheads="1"/>
            </p:cNvSpPr>
            <p:nvPr/>
          </p:nvSpPr>
          <p:spPr bwMode="auto">
            <a:xfrm>
              <a:off x="4123" y="1936"/>
              <a:ext cx="1665" cy="524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Ácidos </a:t>
              </a:r>
              <a:r>
                <a:rPr lang="es-ES_tradnl" altLang="es-AR" sz="1800" b="1" dirty="0" smtClean="0">
                  <a:latin typeface="Times New Roman" pitchFamily="18" charset="0"/>
                </a:rPr>
                <a:t>grasos</a:t>
              </a:r>
            </a:p>
            <a:p>
              <a:pPr algn="ctr" eaLnBrk="1" hangingPunct="1"/>
              <a:r>
                <a:rPr lang="es-ES_tradnl" altLang="es-AR" b="1" dirty="0" smtClean="0">
                  <a:latin typeface="Times New Roman" pitchFamily="18" charset="0"/>
                </a:rPr>
                <a:t>(unidos a albúmina </a:t>
              </a:r>
              <a:endParaRPr lang="es-ES_tradnl" altLang="es-AR" b="1" dirty="0">
                <a:latin typeface="Times New Roman" pitchFamily="18" charset="0"/>
              </a:endParaRPr>
            </a:p>
            <a:p>
              <a:pPr algn="ctr" eaLnBrk="1" hangingPunct="1"/>
              <a:r>
                <a:rPr lang="es-ES_tradnl" altLang="es-AR" b="1" dirty="0" smtClean="0"/>
                <a:t>l</a:t>
              </a:r>
              <a:r>
                <a:rPr lang="es-ES_tradnl" altLang="es-AR" b="1" dirty="0" smtClean="0">
                  <a:latin typeface="Times New Roman" pitchFamily="18" charset="0"/>
                </a:rPr>
                <a:t>legan de la sangre)</a:t>
              </a:r>
              <a:endParaRPr lang="es-ES_tradnl" altLang="es-AR" b="1" dirty="0">
                <a:latin typeface="Times New Roman" pitchFamily="18" charset="0"/>
              </a:endParaRPr>
            </a:p>
          </p:txBody>
        </p:sp>
        <p:sp>
          <p:nvSpPr>
            <p:cNvPr id="41996" name="2 CuadroTexto"/>
            <p:cNvSpPr txBox="1">
              <a:spLocks noChangeArrowheads="1"/>
            </p:cNvSpPr>
            <p:nvPr/>
          </p:nvSpPr>
          <p:spPr bwMode="auto">
            <a:xfrm>
              <a:off x="4303" y="1020"/>
              <a:ext cx="958" cy="2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altLang="es-AR" sz="1600" b="1" dirty="0">
                  <a:latin typeface="Times New Roman" pitchFamily="18" charset="0"/>
                </a:rPr>
                <a:t>Tejido Adiposo</a:t>
              </a:r>
              <a:endParaRPr lang="es-AR" altLang="es-AR" sz="1600" b="1" dirty="0">
                <a:latin typeface="Times New Roman" pitchFamily="18" charset="0"/>
              </a:endParaRPr>
            </a:p>
          </p:txBody>
        </p:sp>
        <p:cxnSp>
          <p:nvCxnSpPr>
            <p:cNvPr id="41997" name="4 Conector recto de flecha"/>
            <p:cNvCxnSpPr>
              <a:cxnSpLocks noChangeShapeType="1"/>
            </p:cNvCxnSpPr>
            <p:nvPr/>
          </p:nvCxnSpPr>
          <p:spPr bwMode="auto">
            <a:xfrm rot="5400000" flipH="1" flipV="1">
              <a:off x="4713" y="1339"/>
              <a:ext cx="171" cy="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sp>
        <p:nvSpPr>
          <p:cNvPr id="43" name="Rectangle 2"/>
          <p:cNvSpPr txBox="1">
            <a:spLocks noChangeArrowheads="1"/>
          </p:cNvSpPr>
          <p:nvPr/>
        </p:nvSpPr>
        <p:spPr>
          <a:xfrm>
            <a:off x="285720" y="285728"/>
            <a:ext cx="864235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HÍGADO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Ácidos</a:t>
            </a:r>
            <a:r>
              <a:rPr kumimoji="0" lang="es-ES_tradnl" sz="3200" b="1" i="0" u="none" strike="noStrike" kern="1200" cap="none" spc="0" normalizeH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Grasos</a:t>
            </a: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-32" y="6581025"/>
            <a:ext cx="281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1200" b="1" dirty="0" smtClean="0">
                <a:solidFill>
                  <a:schemeClr val="bg1"/>
                </a:solidFill>
              </a:rPr>
              <a:t>HMG-</a:t>
            </a:r>
            <a:r>
              <a:rPr lang="es-ES_tradnl" altLang="es-AR" sz="1200" b="1" dirty="0" err="1" smtClean="0">
                <a:solidFill>
                  <a:schemeClr val="bg1"/>
                </a:solidFill>
              </a:rPr>
              <a:t>CoA</a:t>
            </a:r>
            <a:r>
              <a:rPr lang="es-ES_tradnl" altLang="es-AR" sz="1200" b="1" dirty="0" smtClean="0">
                <a:solidFill>
                  <a:schemeClr val="bg1"/>
                </a:solidFill>
              </a:rPr>
              <a:t>: </a:t>
            </a:r>
            <a:r>
              <a:rPr lang="es-ES_tradnl" altLang="es-AR" sz="1200" b="1" dirty="0" err="1" smtClean="0">
                <a:solidFill>
                  <a:schemeClr val="bg1"/>
                </a:solidFill>
              </a:rPr>
              <a:t>hidroxi-metil-glutaril-CoA</a:t>
            </a:r>
            <a:r>
              <a:rPr lang="es-ES_tradnl" altLang="es-AR" sz="1200" b="1" dirty="0" smtClean="0">
                <a:solidFill>
                  <a:schemeClr val="bg1"/>
                </a:solidFill>
              </a:rPr>
              <a:t>)</a:t>
            </a:r>
            <a:endParaRPr lang="es-ES_tradnl" altLang="es-AR" sz="1200" b="1" dirty="0">
              <a:solidFill>
                <a:schemeClr val="bg1"/>
              </a:solidFill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2071670" y="5072074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800" b="1" i="1" dirty="0" err="1" smtClean="0"/>
              <a:t>cetogénesis</a:t>
            </a:r>
            <a:endParaRPr lang="es-AR" sz="1800" b="1" i="1" dirty="0"/>
          </a:p>
        </p:txBody>
      </p:sp>
      <p:sp>
        <p:nvSpPr>
          <p:cNvPr id="46" name="Línea 15"/>
          <p:cNvSpPr>
            <a:spLocks noChangeShapeType="1"/>
          </p:cNvSpPr>
          <p:nvPr/>
        </p:nvSpPr>
        <p:spPr bwMode="auto">
          <a:xfrm>
            <a:off x="4214811" y="2500306"/>
            <a:ext cx="71438" cy="50006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>
            <a:off x="5214942" y="3143248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triangle" w="sm" len="sm"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00088" y="2578100"/>
            <a:ext cx="6183312" cy="2346325"/>
            <a:chOff x="441" y="1624"/>
            <a:chExt cx="3895" cy="1478"/>
          </a:xfrm>
        </p:grpSpPr>
        <p:sp>
          <p:nvSpPr>
            <p:cNvPr id="44073" name="Forma libre 2"/>
            <p:cNvSpPr>
              <a:spLocks/>
            </p:cNvSpPr>
            <p:nvPr/>
          </p:nvSpPr>
          <p:spPr bwMode="auto">
            <a:xfrm>
              <a:off x="1632" y="1624"/>
              <a:ext cx="2704" cy="1478"/>
            </a:xfrm>
            <a:custGeom>
              <a:avLst/>
              <a:gdLst>
                <a:gd name="T0" fmla="*/ 2147480312 w 2704"/>
                <a:gd name="T1" fmla="*/ 2147480379 h 1478"/>
                <a:gd name="T2" fmla="*/ 2147480312 w 2704"/>
                <a:gd name="T3" fmla="*/ 2147480379 h 1478"/>
                <a:gd name="T4" fmla="*/ 2147480312 w 2704"/>
                <a:gd name="T5" fmla="*/ 2147480379 h 1478"/>
                <a:gd name="T6" fmla="*/ 2147480312 w 2704"/>
                <a:gd name="T7" fmla="*/ 2147480379 h 1478"/>
                <a:gd name="T8" fmla="*/ 2147480312 w 2704"/>
                <a:gd name="T9" fmla="*/ 2147480379 h 1478"/>
                <a:gd name="T10" fmla="*/ 2147480312 w 2704"/>
                <a:gd name="T11" fmla="*/ 2147480379 h 1478"/>
                <a:gd name="T12" fmla="*/ 2147480312 w 2704"/>
                <a:gd name="T13" fmla="*/ 2147480379 h 1478"/>
                <a:gd name="T14" fmla="*/ 2147480312 w 2704"/>
                <a:gd name="T15" fmla="*/ 2147480379 h 1478"/>
                <a:gd name="T16" fmla="*/ 2147480312 w 2704"/>
                <a:gd name="T17" fmla="*/ 2147480379 h 1478"/>
                <a:gd name="T18" fmla="*/ 2147480312 w 2704"/>
                <a:gd name="T19" fmla="*/ 2147480379 h 1478"/>
                <a:gd name="T20" fmla="*/ 2147480312 w 2704"/>
                <a:gd name="T21" fmla="*/ 2147480379 h 1478"/>
                <a:gd name="T22" fmla="*/ 2147480312 w 2704"/>
                <a:gd name="T23" fmla="*/ 2147480379 h 1478"/>
                <a:gd name="T24" fmla="*/ 2147480312 w 2704"/>
                <a:gd name="T25" fmla="*/ 2147480379 h 1478"/>
                <a:gd name="T26" fmla="*/ 2147480312 w 2704"/>
                <a:gd name="T27" fmla="*/ 2147480379 h 1478"/>
                <a:gd name="T28" fmla="*/ 2147480312 w 2704"/>
                <a:gd name="T29" fmla="*/ 2147480379 h 1478"/>
                <a:gd name="T30" fmla="*/ 2147480312 w 2704"/>
                <a:gd name="T31" fmla="*/ 2147480379 h 1478"/>
                <a:gd name="T32" fmla="*/ 2147480312 w 2704"/>
                <a:gd name="T33" fmla="*/ 2147480379 h 1478"/>
                <a:gd name="T34" fmla="*/ 2147480312 w 2704"/>
                <a:gd name="T35" fmla="*/ 2147480379 h 1478"/>
                <a:gd name="T36" fmla="*/ 2147480312 w 2704"/>
                <a:gd name="T37" fmla="*/ 2147480379 h 1478"/>
                <a:gd name="T38" fmla="*/ 2147480312 w 2704"/>
                <a:gd name="T39" fmla="*/ 2147480379 h 1478"/>
                <a:gd name="T40" fmla="*/ 2147480312 w 2704"/>
                <a:gd name="T41" fmla="*/ 2147480379 h 1478"/>
                <a:gd name="T42" fmla="*/ 2147480312 w 2704"/>
                <a:gd name="T43" fmla="*/ 2147480379 h 1478"/>
                <a:gd name="T44" fmla="*/ 2147480312 w 2704"/>
                <a:gd name="T45" fmla="*/ 2147480379 h 1478"/>
                <a:gd name="T46" fmla="*/ 2147480312 w 2704"/>
                <a:gd name="T47" fmla="*/ 2147480379 h 1478"/>
                <a:gd name="T48" fmla="*/ 2147480312 w 2704"/>
                <a:gd name="T49" fmla="*/ 2147480379 h 1478"/>
                <a:gd name="T50" fmla="*/ 2147480312 w 2704"/>
                <a:gd name="T51" fmla="*/ 2147480379 h 1478"/>
                <a:gd name="T52" fmla="*/ 2147480312 w 2704"/>
                <a:gd name="T53" fmla="*/ 2147480379 h 1478"/>
                <a:gd name="T54" fmla="*/ 2147480312 w 2704"/>
                <a:gd name="T55" fmla="*/ 2147480379 h 1478"/>
                <a:gd name="T56" fmla="*/ 2147480312 w 2704"/>
                <a:gd name="T57" fmla="*/ 2147480379 h 1478"/>
                <a:gd name="T58" fmla="*/ 2147480312 w 2704"/>
                <a:gd name="T59" fmla="*/ 2147480379 h 1478"/>
                <a:gd name="T60" fmla="*/ 2147480312 w 2704"/>
                <a:gd name="T61" fmla="*/ 2147480379 h 1478"/>
                <a:gd name="T62" fmla="*/ 2147480312 w 2704"/>
                <a:gd name="T63" fmla="*/ 2147480379 h 1478"/>
                <a:gd name="T64" fmla="*/ 2147480312 w 2704"/>
                <a:gd name="T65" fmla="*/ 2147480379 h 1478"/>
                <a:gd name="T66" fmla="*/ 2147480312 w 2704"/>
                <a:gd name="T67" fmla="*/ 2147480379 h 1478"/>
                <a:gd name="T68" fmla="*/ 2147480312 w 2704"/>
                <a:gd name="T69" fmla="*/ 2147480379 h 1478"/>
                <a:gd name="T70" fmla="*/ 2147480312 w 2704"/>
                <a:gd name="T71" fmla="*/ 2147480379 h 1478"/>
                <a:gd name="T72" fmla="*/ 2147480312 w 2704"/>
                <a:gd name="T73" fmla="*/ 2147480379 h 1478"/>
                <a:gd name="T74" fmla="*/ 2147480312 w 2704"/>
                <a:gd name="T75" fmla="*/ 2147480379 h 1478"/>
                <a:gd name="T76" fmla="*/ 2147480312 w 2704"/>
                <a:gd name="T77" fmla="*/ 2147480379 h 1478"/>
                <a:gd name="T78" fmla="*/ 2147480312 w 2704"/>
                <a:gd name="T79" fmla="*/ 2147480379 h 1478"/>
                <a:gd name="T80" fmla="*/ 2147480312 w 2704"/>
                <a:gd name="T81" fmla="*/ 2147480379 h 1478"/>
                <a:gd name="T82" fmla="*/ 2147480312 w 2704"/>
                <a:gd name="T83" fmla="*/ 2147480379 h 1478"/>
                <a:gd name="T84" fmla="*/ 2147480312 w 2704"/>
                <a:gd name="T85" fmla="*/ 2147480379 h 1478"/>
                <a:gd name="T86" fmla="*/ 2147480312 w 2704"/>
                <a:gd name="T87" fmla="*/ 2147480379 h 1478"/>
                <a:gd name="T88" fmla="*/ 2147480312 w 2704"/>
                <a:gd name="T89" fmla="*/ 2147480379 h 1478"/>
                <a:gd name="T90" fmla="*/ 2147480312 w 2704"/>
                <a:gd name="T91" fmla="*/ 2147480379 h 1478"/>
                <a:gd name="T92" fmla="*/ 2147480312 w 2704"/>
                <a:gd name="T93" fmla="*/ 2147480379 h 1478"/>
                <a:gd name="T94" fmla="*/ 2147480312 w 2704"/>
                <a:gd name="T95" fmla="*/ 2147480379 h 1478"/>
                <a:gd name="T96" fmla="*/ 2147480312 w 2704"/>
                <a:gd name="T97" fmla="*/ 2147480379 h 1478"/>
                <a:gd name="T98" fmla="*/ 2147480312 w 2704"/>
                <a:gd name="T99" fmla="*/ 2147480379 h 1478"/>
                <a:gd name="T100" fmla="*/ 2147480312 w 2704"/>
                <a:gd name="T101" fmla="*/ 2147480379 h 1478"/>
                <a:gd name="T102" fmla="*/ 2147480312 w 2704"/>
                <a:gd name="T103" fmla="*/ 2147480379 h 1478"/>
                <a:gd name="T104" fmla="*/ 2147480312 w 2704"/>
                <a:gd name="T105" fmla="*/ 2147480379 h 14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704"/>
                <a:gd name="T160" fmla="*/ 0 h 1478"/>
                <a:gd name="T161" fmla="*/ 2704 w 2704"/>
                <a:gd name="T162" fmla="*/ 1478 h 14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704" h="1478">
                  <a:moveTo>
                    <a:pt x="52" y="905"/>
                  </a:moveTo>
                  <a:lnTo>
                    <a:pt x="71" y="837"/>
                  </a:lnTo>
                  <a:lnTo>
                    <a:pt x="86" y="759"/>
                  </a:lnTo>
                  <a:lnTo>
                    <a:pt x="101" y="673"/>
                  </a:lnTo>
                  <a:lnTo>
                    <a:pt x="120" y="584"/>
                  </a:lnTo>
                  <a:lnTo>
                    <a:pt x="144" y="497"/>
                  </a:lnTo>
                  <a:lnTo>
                    <a:pt x="176" y="412"/>
                  </a:lnTo>
                  <a:lnTo>
                    <a:pt x="221" y="336"/>
                  </a:lnTo>
                  <a:lnTo>
                    <a:pt x="279" y="273"/>
                  </a:lnTo>
                  <a:lnTo>
                    <a:pt x="355" y="218"/>
                  </a:lnTo>
                  <a:lnTo>
                    <a:pt x="447" y="168"/>
                  </a:lnTo>
                  <a:lnTo>
                    <a:pt x="552" y="123"/>
                  </a:lnTo>
                  <a:lnTo>
                    <a:pt x="665" y="84"/>
                  </a:lnTo>
                  <a:lnTo>
                    <a:pt x="782" y="52"/>
                  </a:lnTo>
                  <a:lnTo>
                    <a:pt x="899" y="27"/>
                  </a:lnTo>
                  <a:lnTo>
                    <a:pt x="1013" y="9"/>
                  </a:lnTo>
                  <a:lnTo>
                    <a:pt x="1119" y="0"/>
                  </a:lnTo>
                  <a:lnTo>
                    <a:pt x="1222" y="4"/>
                  </a:lnTo>
                  <a:lnTo>
                    <a:pt x="1328" y="21"/>
                  </a:lnTo>
                  <a:lnTo>
                    <a:pt x="1433" y="47"/>
                  </a:lnTo>
                  <a:lnTo>
                    <a:pt x="1537" y="81"/>
                  </a:lnTo>
                  <a:lnTo>
                    <a:pt x="1638" y="117"/>
                  </a:lnTo>
                  <a:lnTo>
                    <a:pt x="1732" y="152"/>
                  </a:lnTo>
                  <a:lnTo>
                    <a:pt x="1820" y="181"/>
                  </a:lnTo>
                  <a:lnTo>
                    <a:pt x="1899" y="202"/>
                  </a:lnTo>
                  <a:lnTo>
                    <a:pt x="1967" y="217"/>
                  </a:lnTo>
                  <a:lnTo>
                    <a:pt x="2025" y="230"/>
                  </a:lnTo>
                  <a:lnTo>
                    <a:pt x="2077" y="240"/>
                  </a:lnTo>
                  <a:lnTo>
                    <a:pt x="2123" y="248"/>
                  </a:lnTo>
                  <a:lnTo>
                    <a:pt x="2209" y="255"/>
                  </a:lnTo>
                  <a:lnTo>
                    <a:pt x="2299" y="251"/>
                  </a:lnTo>
                  <a:lnTo>
                    <a:pt x="2351" y="237"/>
                  </a:lnTo>
                  <a:lnTo>
                    <a:pt x="2409" y="212"/>
                  </a:lnTo>
                  <a:lnTo>
                    <a:pt x="2528" y="150"/>
                  </a:lnTo>
                  <a:lnTo>
                    <a:pt x="2583" y="122"/>
                  </a:lnTo>
                  <a:lnTo>
                    <a:pt x="2630" y="103"/>
                  </a:lnTo>
                  <a:lnTo>
                    <a:pt x="2666" y="99"/>
                  </a:lnTo>
                  <a:lnTo>
                    <a:pt x="2691" y="114"/>
                  </a:lnTo>
                  <a:lnTo>
                    <a:pt x="2697" y="132"/>
                  </a:lnTo>
                  <a:lnTo>
                    <a:pt x="2702" y="155"/>
                  </a:lnTo>
                  <a:lnTo>
                    <a:pt x="2703" y="218"/>
                  </a:lnTo>
                  <a:lnTo>
                    <a:pt x="2694" y="297"/>
                  </a:lnTo>
                  <a:lnTo>
                    <a:pt x="2678" y="383"/>
                  </a:lnTo>
                  <a:lnTo>
                    <a:pt x="2655" y="473"/>
                  </a:lnTo>
                  <a:lnTo>
                    <a:pt x="2626" y="559"/>
                  </a:lnTo>
                  <a:lnTo>
                    <a:pt x="2592" y="634"/>
                  </a:lnTo>
                  <a:lnTo>
                    <a:pt x="2554" y="691"/>
                  </a:lnTo>
                  <a:lnTo>
                    <a:pt x="2507" y="733"/>
                  </a:lnTo>
                  <a:lnTo>
                    <a:pt x="2448" y="766"/>
                  </a:lnTo>
                  <a:lnTo>
                    <a:pt x="2379" y="790"/>
                  </a:lnTo>
                  <a:lnTo>
                    <a:pt x="2306" y="809"/>
                  </a:lnTo>
                  <a:lnTo>
                    <a:pt x="2233" y="825"/>
                  </a:lnTo>
                  <a:lnTo>
                    <a:pt x="2165" y="837"/>
                  </a:lnTo>
                  <a:lnTo>
                    <a:pt x="2105" y="848"/>
                  </a:lnTo>
                  <a:lnTo>
                    <a:pt x="2058" y="859"/>
                  </a:lnTo>
                  <a:lnTo>
                    <a:pt x="2028" y="867"/>
                  </a:lnTo>
                  <a:lnTo>
                    <a:pt x="2013" y="869"/>
                  </a:lnTo>
                  <a:lnTo>
                    <a:pt x="2008" y="868"/>
                  </a:lnTo>
                  <a:lnTo>
                    <a:pt x="2006" y="864"/>
                  </a:lnTo>
                  <a:lnTo>
                    <a:pt x="2003" y="862"/>
                  </a:lnTo>
                  <a:lnTo>
                    <a:pt x="1994" y="863"/>
                  </a:lnTo>
                  <a:lnTo>
                    <a:pt x="1975" y="870"/>
                  </a:lnTo>
                  <a:lnTo>
                    <a:pt x="1938" y="883"/>
                  </a:lnTo>
                  <a:lnTo>
                    <a:pt x="1883" y="906"/>
                  </a:lnTo>
                  <a:lnTo>
                    <a:pt x="1814" y="938"/>
                  </a:lnTo>
                  <a:lnTo>
                    <a:pt x="1734" y="975"/>
                  </a:lnTo>
                  <a:lnTo>
                    <a:pt x="1649" y="1016"/>
                  </a:lnTo>
                  <a:lnTo>
                    <a:pt x="1472" y="1093"/>
                  </a:lnTo>
                  <a:lnTo>
                    <a:pt x="1390" y="1123"/>
                  </a:lnTo>
                  <a:lnTo>
                    <a:pt x="1319" y="1144"/>
                  </a:lnTo>
                  <a:lnTo>
                    <a:pt x="1258" y="1155"/>
                  </a:lnTo>
                  <a:lnTo>
                    <a:pt x="1201" y="1159"/>
                  </a:lnTo>
                  <a:lnTo>
                    <a:pt x="1097" y="1149"/>
                  </a:lnTo>
                  <a:lnTo>
                    <a:pt x="997" y="1134"/>
                  </a:lnTo>
                  <a:lnTo>
                    <a:pt x="947" y="1132"/>
                  </a:lnTo>
                  <a:lnTo>
                    <a:pt x="892" y="1134"/>
                  </a:lnTo>
                  <a:lnTo>
                    <a:pt x="832" y="1142"/>
                  </a:lnTo>
                  <a:lnTo>
                    <a:pt x="768" y="1152"/>
                  </a:lnTo>
                  <a:lnTo>
                    <a:pt x="633" y="1177"/>
                  </a:lnTo>
                  <a:lnTo>
                    <a:pt x="568" y="1192"/>
                  </a:lnTo>
                  <a:lnTo>
                    <a:pt x="508" y="1208"/>
                  </a:lnTo>
                  <a:lnTo>
                    <a:pt x="454" y="1224"/>
                  </a:lnTo>
                  <a:lnTo>
                    <a:pt x="410" y="1242"/>
                  </a:lnTo>
                  <a:lnTo>
                    <a:pt x="376" y="1262"/>
                  </a:lnTo>
                  <a:lnTo>
                    <a:pt x="351" y="1285"/>
                  </a:lnTo>
                  <a:lnTo>
                    <a:pt x="317" y="1334"/>
                  </a:lnTo>
                  <a:lnTo>
                    <a:pt x="294" y="1383"/>
                  </a:lnTo>
                  <a:lnTo>
                    <a:pt x="266" y="1419"/>
                  </a:lnTo>
                  <a:lnTo>
                    <a:pt x="232" y="1441"/>
                  </a:lnTo>
                  <a:lnTo>
                    <a:pt x="200" y="1455"/>
                  </a:lnTo>
                  <a:lnTo>
                    <a:pt x="168" y="1463"/>
                  </a:lnTo>
                  <a:lnTo>
                    <a:pt x="135" y="1465"/>
                  </a:lnTo>
                  <a:lnTo>
                    <a:pt x="98" y="1470"/>
                  </a:lnTo>
                  <a:lnTo>
                    <a:pt x="58" y="1477"/>
                  </a:lnTo>
                  <a:lnTo>
                    <a:pt x="39" y="1474"/>
                  </a:lnTo>
                  <a:lnTo>
                    <a:pt x="23" y="1465"/>
                  </a:lnTo>
                  <a:lnTo>
                    <a:pt x="10" y="1447"/>
                  </a:lnTo>
                  <a:lnTo>
                    <a:pt x="3" y="1419"/>
                  </a:lnTo>
                  <a:lnTo>
                    <a:pt x="0" y="1374"/>
                  </a:lnTo>
                  <a:lnTo>
                    <a:pt x="3" y="1315"/>
                  </a:lnTo>
                  <a:lnTo>
                    <a:pt x="9" y="1243"/>
                  </a:lnTo>
                  <a:lnTo>
                    <a:pt x="18" y="1167"/>
                  </a:lnTo>
                  <a:lnTo>
                    <a:pt x="28" y="1089"/>
                  </a:lnTo>
                  <a:lnTo>
                    <a:pt x="38" y="1017"/>
                  </a:lnTo>
                  <a:lnTo>
                    <a:pt x="47" y="953"/>
                  </a:lnTo>
                  <a:lnTo>
                    <a:pt x="52" y="905"/>
                  </a:lnTo>
                </a:path>
              </a:pathLst>
            </a:custGeom>
            <a:solidFill>
              <a:srgbClr val="FF5050"/>
            </a:solidFill>
            <a:ln w="317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74" name="Rectángulo 6"/>
            <p:cNvSpPr>
              <a:spLocks noChangeArrowheads="1"/>
            </p:cNvSpPr>
            <p:nvPr/>
          </p:nvSpPr>
          <p:spPr bwMode="auto">
            <a:xfrm>
              <a:off x="2862" y="1700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endParaRPr lang="es-ES" altLang="es-AR"/>
            </a:p>
          </p:txBody>
        </p:sp>
        <p:sp>
          <p:nvSpPr>
            <p:cNvPr id="44075" name="Rectángulo 8"/>
            <p:cNvSpPr>
              <a:spLocks noChangeArrowheads="1"/>
            </p:cNvSpPr>
            <p:nvPr/>
          </p:nvSpPr>
          <p:spPr bwMode="auto">
            <a:xfrm>
              <a:off x="1864" y="2394"/>
              <a:ext cx="14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s-ES" altLang="es-AR"/>
            </a:p>
          </p:txBody>
        </p:sp>
        <p:sp>
          <p:nvSpPr>
            <p:cNvPr id="44076" name="Rectángulo 9"/>
            <p:cNvSpPr>
              <a:spLocks noChangeArrowheads="1"/>
            </p:cNvSpPr>
            <p:nvPr/>
          </p:nvSpPr>
          <p:spPr bwMode="auto">
            <a:xfrm>
              <a:off x="2528" y="2021"/>
              <a:ext cx="1011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b="1" dirty="0">
                  <a:latin typeface="Times New Roman" pitchFamily="18" charset="0"/>
                </a:rPr>
                <a:t>Aminoácidos en el hígado</a:t>
              </a:r>
            </a:p>
          </p:txBody>
        </p:sp>
        <p:sp>
          <p:nvSpPr>
            <p:cNvPr id="44077" name="Rectángulo 44"/>
            <p:cNvSpPr>
              <a:spLocks noChangeArrowheads="1"/>
            </p:cNvSpPr>
            <p:nvPr/>
          </p:nvSpPr>
          <p:spPr bwMode="auto">
            <a:xfrm>
              <a:off x="486" y="1884"/>
              <a:ext cx="1089" cy="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/>
              <a:r>
                <a:rPr lang="es-ES_tradnl" altLang="es-AR" sz="2000">
                  <a:solidFill>
                    <a:srgbClr val="FF0000"/>
                  </a:solidFill>
                  <a:latin typeface="Times New Roman" pitchFamily="18" charset="0"/>
                </a:rPr>
                <a:t>Aminoácidos</a:t>
              </a:r>
            </a:p>
            <a:p>
              <a:pPr algn="ctr" eaLnBrk="1" hangingPunct="1"/>
              <a:r>
                <a:rPr lang="es-ES_tradnl" altLang="es-AR" sz="2000">
                  <a:solidFill>
                    <a:srgbClr val="FF0000"/>
                  </a:solidFill>
                  <a:latin typeface="Times New Roman" pitchFamily="18" charset="0"/>
                </a:rPr>
                <a:t>DIETA</a:t>
              </a:r>
            </a:p>
          </p:txBody>
        </p:sp>
        <p:sp>
          <p:nvSpPr>
            <p:cNvPr id="44078" name="Línea 45"/>
            <p:cNvSpPr>
              <a:spLocks noChangeShapeType="1"/>
            </p:cNvSpPr>
            <p:nvPr/>
          </p:nvSpPr>
          <p:spPr bwMode="auto">
            <a:xfrm>
              <a:off x="1575" y="2111"/>
              <a:ext cx="907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79" name="Rectángulo 46"/>
            <p:cNvSpPr>
              <a:spLocks noChangeArrowheads="1"/>
            </p:cNvSpPr>
            <p:nvPr/>
          </p:nvSpPr>
          <p:spPr bwMode="auto">
            <a:xfrm>
              <a:off x="441" y="2429"/>
              <a:ext cx="1089" cy="64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>
                  <a:latin typeface="Times New Roman" pitchFamily="18" charset="0"/>
                </a:rPr>
                <a:t>Aminoácidos Proteínas musculares</a:t>
              </a:r>
            </a:p>
          </p:txBody>
        </p:sp>
        <p:sp>
          <p:nvSpPr>
            <p:cNvPr id="44080" name="Línea 47"/>
            <p:cNvSpPr>
              <a:spLocks noChangeShapeType="1"/>
            </p:cNvSpPr>
            <p:nvPr/>
          </p:nvSpPr>
          <p:spPr bwMode="auto">
            <a:xfrm flipV="1">
              <a:off x="1575" y="2474"/>
              <a:ext cx="862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3" name="Group 48"/>
          <p:cNvGrpSpPr>
            <a:grpSpLocks/>
          </p:cNvGrpSpPr>
          <p:nvPr/>
        </p:nvGrpSpPr>
        <p:grpSpPr bwMode="auto">
          <a:xfrm>
            <a:off x="3870325" y="1841500"/>
            <a:ext cx="2303463" cy="1292225"/>
            <a:chOff x="2438" y="1160"/>
            <a:chExt cx="1451" cy="814"/>
          </a:xfrm>
        </p:grpSpPr>
        <p:sp>
          <p:nvSpPr>
            <p:cNvPr id="44071" name="Rectángulo 4"/>
            <p:cNvSpPr>
              <a:spLocks noChangeArrowheads="1"/>
            </p:cNvSpPr>
            <p:nvPr/>
          </p:nvSpPr>
          <p:spPr bwMode="auto">
            <a:xfrm>
              <a:off x="2438" y="1160"/>
              <a:ext cx="1451" cy="258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>
                  <a:solidFill>
                    <a:srgbClr val="FFFF99"/>
                  </a:solidFill>
                  <a:latin typeface="Times New Roman" pitchFamily="18" charset="0"/>
                </a:rPr>
                <a:t>Proteínas hepáticas</a:t>
              </a:r>
            </a:p>
          </p:txBody>
        </p:sp>
        <p:sp>
          <p:nvSpPr>
            <p:cNvPr id="44072" name="Línea 12"/>
            <p:cNvSpPr>
              <a:spLocks noChangeShapeType="1"/>
            </p:cNvSpPr>
            <p:nvPr/>
          </p:nvSpPr>
          <p:spPr bwMode="auto">
            <a:xfrm flipV="1">
              <a:off x="2981" y="1475"/>
              <a:ext cx="0" cy="4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5572126" y="1912939"/>
            <a:ext cx="2903538" cy="1158875"/>
            <a:chOff x="3510" y="1205"/>
            <a:chExt cx="1829" cy="730"/>
          </a:xfrm>
        </p:grpSpPr>
        <p:sp>
          <p:nvSpPr>
            <p:cNvPr id="44069" name="Rectángulo 7"/>
            <p:cNvSpPr>
              <a:spLocks noChangeArrowheads="1"/>
            </p:cNvSpPr>
            <p:nvPr/>
          </p:nvSpPr>
          <p:spPr bwMode="auto">
            <a:xfrm>
              <a:off x="4388" y="1205"/>
              <a:ext cx="951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Proteínas plasmáticas</a:t>
              </a:r>
            </a:p>
          </p:txBody>
        </p:sp>
        <p:sp>
          <p:nvSpPr>
            <p:cNvPr id="44070" name="Línea 13"/>
            <p:cNvSpPr>
              <a:spLocks noChangeShapeType="1"/>
            </p:cNvSpPr>
            <p:nvPr/>
          </p:nvSpPr>
          <p:spPr bwMode="auto">
            <a:xfrm flipV="1">
              <a:off x="3510" y="1522"/>
              <a:ext cx="764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5500688" y="2921000"/>
            <a:ext cx="2970213" cy="714375"/>
            <a:chOff x="3465" y="1840"/>
            <a:chExt cx="1871" cy="450"/>
          </a:xfrm>
        </p:grpSpPr>
        <p:sp>
          <p:nvSpPr>
            <p:cNvPr id="44067" name="Rectángulo 11"/>
            <p:cNvSpPr>
              <a:spLocks noChangeArrowheads="1"/>
            </p:cNvSpPr>
            <p:nvPr/>
          </p:nvSpPr>
          <p:spPr bwMode="auto">
            <a:xfrm>
              <a:off x="4524" y="1840"/>
              <a:ext cx="812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Proteínas </a:t>
              </a:r>
            </a:p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tisulares</a:t>
              </a:r>
            </a:p>
          </p:txBody>
        </p:sp>
        <p:sp>
          <p:nvSpPr>
            <p:cNvPr id="44068" name="Línea 14"/>
            <p:cNvSpPr>
              <a:spLocks noChangeShapeType="1"/>
            </p:cNvSpPr>
            <p:nvPr/>
          </p:nvSpPr>
          <p:spPr bwMode="auto">
            <a:xfrm flipV="1">
              <a:off x="3465" y="2007"/>
              <a:ext cx="1035" cy="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5956300" y="3711575"/>
            <a:ext cx="2517775" cy="785813"/>
            <a:chOff x="3752" y="2338"/>
            <a:chExt cx="1586" cy="495"/>
          </a:xfrm>
        </p:grpSpPr>
        <p:sp>
          <p:nvSpPr>
            <p:cNvPr id="44065" name="Rectángulo 10"/>
            <p:cNvSpPr>
              <a:spLocks noChangeArrowheads="1"/>
            </p:cNvSpPr>
            <p:nvPr/>
          </p:nvSpPr>
          <p:spPr bwMode="auto">
            <a:xfrm>
              <a:off x="4297" y="2383"/>
              <a:ext cx="1041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66FFFF"/>
                  </a:solidFill>
                  <a:latin typeface="Times New Roman" pitchFamily="18" charset="0"/>
                </a:rPr>
                <a:t>Aminoácidos                       en sangre</a:t>
              </a:r>
            </a:p>
          </p:txBody>
        </p:sp>
        <p:sp>
          <p:nvSpPr>
            <p:cNvPr id="44066" name="Línea 15"/>
            <p:cNvSpPr>
              <a:spLocks noChangeShapeType="1"/>
            </p:cNvSpPr>
            <p:nvPr/>
          </p:nvSpPr>
          <p:spPr bwMode="auto">
            <a:xfrm>
              <a:off x="3752" y="2338"/>
              <a:ext cx="454" cy="2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1276350" y="1766889"/>
            <a:ext cx="2724151" cy="1376363"/>
            <a:chOff x="804" y="1113"/>
            <a:chExt cx="1716" cy="867"/>
          </a:xfrm>
        </p:grpSpPr>
        <p:sp>
          <p:nvSpPr>
            <p:cNvPr id="44063" name="Rectángulo 5"/>
            <p:cNvSpPr>
              <a:spLocks noChangeArrowheads="1"/>
            </p:cNvSpPr>
            <p:nvPr/>
          </p:nvSpPr>
          <p:spPr bwMode="auto">
            <a:xfrm>
              <a:off x="804" y="1113"/>
              <a:ext cx="996" cy="642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00"/>
                  </a:solidFill>
                  <a:latin typeface="Times New Roman" pitchFamily="18" charset="0"/>
                </a:rPr>
                <a:t>Nucleótidos Hormonas </a:t>
              </a:r>
            </a:p>
            <a:p>
              <a:pPr algn="ctr" eaLnBrk="1" hangingPunct="1"/>
              <a:r>
                <a:rPr lang="es-ES_tradnl" altLang="es-AR" sz="2000" b="1">
                  <a:solidFill>
                    <a:srgbClr val="FFFF00"/>
                  </a:solidFill>
                  <a:latin typeface="Times New Roman" pitchFamily="18" charset="0"/>
                </a:rPr>
                <a:t>Porfirinas</a:t>
              </a:r>
            </a:p>
          </p:txBody>
        </p:sp>
        <p:sp>
          <p:nvSpPr>
            <p:cNvPr id="44064" name="Línea 16"/>
            <p:cNvSpPr>
              <a:spLocks noChangeShapeType="1"/>
            </p:cNvSpPr>
            <p:nvPr/>
          </p:nvSpPr>
          <p:spPr bwMode="auto">
            <a:xfrm flipH="1" flipV="1">
              <a:off x="1847" y="1612"/>
              <a:ext cx="673" cy="3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500034" y="3929066"/>
            <a:ext cx="7723188" cy="2740026"/>
            <a:chOff x="328" y="2475"/>
            <a:chExt cx="4865" cy="1726"/>
          </a:xfrm>
        </p:grpSpPr>
        <p:sp>
          <p:nvSpPr>
            <p:cNvPr id="44044" name="Línea 43"/>
            <p:cNvSpPr>
              <a:spLocks noChangeShapeType="1"/>
            </p:cNvSpPr>
            <p:nvPr/>
          </p:nvSpPr>
          <p:spPr bwMode="auto">
            <a:xfrm>
              <a:off x="2893" y="2745"/>
              <a:ext cx="723" cy="7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5" name="Línea 48"/>
            <p:cNvSpPr>
              <a:spLocks noChangeShapeType="1"/>
            </p:cNvSpPr>
            <p:nvPr/>
          </p:nvSpPr>
          <p:spPr bwMode="auto">
            <a:xfrm flipH="1">
              <a:off x="2301" y="3517"/>
              <a:ext cx="1225" cy="46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6" name="Rectángulo 19"/>
            <p:cNvSpPr>
              <a:spLocks noChangeArrowheads="1"/>
            </p:cNvSpPr>
            <p:nvPr/>
          </p:nvSpPr>
          <p:spPr bwMode="auto">
            <a:xfrm>
              <a:off x="3412" y="2928"/>
              <a:ext cx="386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>
                  <a:latin typeface="Times New Roman" pitchFamily="18" charset="0"/>
                </a:rPr>
                <a:t>NH</a:t>
              </a:r>
              <a:r>
                <a:rPr lang="es-ES_tradnl" altLang="es-AR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44047" name="Línea 20"/>
            <p:cNvSpPr>
              <a:spLocks noChangeShapeType="1"/>
            </p:cNvSpPr>
            <p:nvPr/>
          </p:nvSpPr>
          <p:spPr bwMode="auto">
            <a:xfrm>
              <a:off x="3843" y="3064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8" name="Rectángulo 21"/>
            <p:cNvSpPr>
              <a:spLocks noChangeArrowheads="1"/>
            </p:cNvSpPr>
            <p:nvPr/>
          </p:nvSpPr>
          <p:spPr bwMode="auto">
            <a:xfrm>
              <a:off x="4024" y="2973"/>
              <a:ext cx="453" cy="2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>
                  <a:solidFill>
                    <a:srgbClr val="FF3300"/>
                  </a:solidFill>
                  <a:latin typeface="Times New Roman" pitchFamily="18" charset="0"/>
                </a:rPr>
                <a:t>Urea</a:t>
              </a:r>
            </a:p>
          </p:txBody>
        </p:sp>
        <p:sp>
          <p:nvSpPr>
            <p:cNvPr id="44049" name="Rectángulo 22"/>
            <p:cNvSpPr>
              <a:spLocks noChangeArrowheads="1"/>
            </p:cNvSpPr>
            <p:nvPr/>
          </p:nvSpPr>
          <p:spPr bwMode="auto">
            <a:xfrm>
              <a:off x="328" y="3316"/>
              <a:ext cx="1109" cy="194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dirty="0" smtClean="0">
                  <a:latin typeface="Times New Roman" pitchFamily="18" charset="0"/>
                </a:rPr>
                <a:t>Circulación general</a:t>
              </a:r>
              <a:endParaRPr lang="es-ES_tradnl" altLang="es-AR" dirty="0">
                <a:latin typeface="Times New Roman" pitchFamily="18" charset="0"/>
              </a:endParaRPr>
            </a:p>
          </p:txBody>
        </p:sp>
        <p:sp>
          <p:nvSpPr>
            <p:cNvPr id="44050" name="Rectángulo 23"/>
            <p:cNvSpPr>
              <a:spLocks noChangeArrowheads="1"/>
            </p:cNvSpPr>
            <p:nvPr/>
          </p:nvSpPr>
          <p:spPr bwMode="auto">
            <a:xfrm>
              <a:off x="1620" y="3291"/>
              <a:ext cx="674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>
                  <a:latin typeface="Times New Roman" pitchFamily="18" charset="0"/>
                </a:rPr>
                <a:t>Glucosa</a:t>
              </a:r>
            </a:p>
          </p:txBody>
        </p:sp>
        <p:sp>
          <p:nvSpPr>
            <p:cNvPr id="44051" name="Línea 24"/>
            <p:cNvSpPr>
              <a:spLocks noChangeShapeType="1"/>
            </p:cNvSpPr>
            <p:nvPr/>
          </p:nvSpPr>
          <p:spPr bwMode="auto">
            <a:xfrm flipH="1">
              <a:off x="2301" y="3427"/>
              <a:ext cx="1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2" name="Línea 25"/>
            <p:cNvSpPr>
              <a:spLocks noChangeShapeType="1"/>
            </p:cNvSpPr>
            <p:nvPr/>
          </p:nvSpPr>
          <p:spPr bwMode="auto">
            <a:xfrm flipH="1" flipV="1">
              <a:off x="1439" y="3426"/>
              <a:ext cx="18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3" name="Línea 26"/>
            <p:cNvSpPr>
              <a:spLocks noChangeShapeType="1"/>
            </p:cNvSpPr>
            <p:nvPr/>
          </p:nvSpPr>
          <p:spPr bwMode="auto">
            <a:xfrm>
              <a:off x="2890" y="3608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4" name="Rectángulo 31"/>
            <p:cNvSpPr>
              <a:spLocks noChangeArrowheads="1"/>
            </p:cNvSpPr>
            <p:nvPr/>
          </p:nvSpPr>
          <p:spPr bwMode="auto">
            <a:xfrm>
              <a:off x="4828" y="3510"/>
              <a:ext cx="365" cy="2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>
                  <a:solidFill>
                    <a:srgbClr val="C000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44055" name="Línea 35"/>
            <p:cNvSpPr>
              <a:spLocks noChangeShapeType="1"/>
            </p:cNvSpPr>
            <p:nvPr/>
          </p:nvSpPr>
          <p:spPr bwMode="auto">
            <a:xfrm>
              <a:off x="4478" y="3608"/>
              <a:ext cx="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0994" name="Rectángulo 36"/>
            <p:cNvSpPr>
              <a:spLocks noChangeArrowheads="1"/>
            </p:cNvSpPr>
            <p:nvPr/>
          </p:nvSpPr>
          <p:spPr bwMode="auto">
            <a:xfrm>
              <a:off x="2475" y="2475"/>
              <a:ext cx="959" cy="2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s-ES_tradnl" sz="1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DEGRADACION</a:t>
              </a:r>
            </a:p>
          </p:txBody>
        </p:sp>
        <p:sp>
          <p:nvSpPr>
            <p:cNvPr id="44057" name="Elipse 37"/>
            <p:cNvSpPr>
              <a:spLocks noChangeArrowheads="1"/>
            </p:cNvSpPr>
            <p:nvPr/>
          </p:nvSpPr>
          <p:spPr bwMode="auto">
            <a:xfrm>
              <a:off x="2482" y="3200"/>
              <a:ext cx="822" cy="414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r>
                <a:rPr lang="es-ES_tradnl" altLang="es-AR" sz="1400" b="1">
                  <a:solidFill>
                    <a:srgbClr val="FF3300"/>
                  </a:solidFill>
                  <a:latin typeface="Times New Roman" pitchFamily="18" charset="0"/>
                </a:rPr>
                <a:t>PIRUVATO</a:t>
              </a:r>
            </a:p>
          </p:txBody>
        </p:sp>
        <p:sp>
          <p:nvSpPr>
            <p:cNvPr id="44058" name="Elipse 38"/>
            <p:cNvSpPr>
              <a:spLocks noChangeArrowheads="1"/>
            </p:cNvSpPr>
            <p:nvPr/>
          </p:nvSpPr>
          <p:spPr bwMode="auto">
            <a:xfrm>
              <a:off x="2479" y="3787"/>
              <a:ext cx="822" cy="414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endParaRPr lang="es-ES_tradnl" altLang="es-AR">
                <a:solidFill>
                  <a:srgbClr val="FF3300"/>
                </a:solidFill>
                <a:latin typeface="Times New Roman" pitchFamily="18" charset="0"/>
              </a:endParaRPr>
            </a:p>
            <a:p>
              <a:pPr algn="ctr" eaLnBrk="1" hangingPunct="1"/>
              <a:r>
                <a:rPr lang="es-ES_tradnl" altLang="es-AR">
                  <a:solidFill>
                    <a:srgbClr val="FF3300"/>
                  </a:solidFill>
                  <a:latin typeface="Times New Roman" pitchFamily="18" charset="0"/>
                </a:rPr>
                <a:t>Acetil-CoA</a:t>
              </a:r>
            </a:p>
            <a:p>
              <a:pPr algn="ctr" eaLnBrk="1" hangingPunct="1"/>
              <a:endParaRPr lang="es-ES_tradnl" altLang="es-AR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44059" name="Elipse 39"/>
            <p:cNvSpPr>
              <a:spLocks noChangeArrowheads="1"/>
            </p:cNvSpPr>
            <p:nvPr/>
          </p:nvSpPr>
          <p:spPr bwMode="auto">
            <a:xfrm>
              <a:off x="3616" y="3336"/>
              <a:ext cx="822" cy="41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r>
                <a:rPr lang="es-ES_tradnl" altLang="es-AR" sz="1400" b="1">
                  <a:solidFill>
                    <a:srgbClr val="FF3300"/>
                  </a:solidFill>
                  <a:latin typeface="Times New Roman" pitchFamily="18" charset="0"/>
                </a:rPr>
                <a:t>CICLO KREBS</a:t>
              </a:r>
            </a:p>
          </p:txBody>
        </p:sp>
        <p:sp>
          <p:nvSpPr>
            <p:cNvPr id="44060" name="Línea 40"/>
            <p:cNvSpPr>
              <a:spLocks noChangeShapeType="1"/>
            </p:cNvSpPr>
            <p:nvPr/>
          </p:nvSpPr>
          <p:spPr bwMode="auto">
            <a:xfrm flipV="1">
              <a:off x="3299" y="3699"/>
              <a:ext cx="317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61" name="Autoforma 49"/>
            <p:cNvSpPr>
              <a:spLocks noChangeArrowheads="1"/>
            </p:cNvSpPr>
            <p:nvPr/>
          </p:nvSpPr>
          <p:spPr bwMode="auto">
            <a:xfrm rot="5943923">
              <a:off x="3412" y="2720"/>
              <a:ext cx="182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62 w 21600"/>
                <a:gd name="T13" fmla="*/ 2859 h 21600"/>
                <a:gd name="T14" fmla="*/ 18277 w 21600"/>
                <a:gd name="T15" fmla="*/ 921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44062" name="Línea 50"/>
            <p:cNvSpPr>
              <a:spLocks noChangeShapeType="1"/>
            </p:cNvSpPr>
            <p:nvPr/>
          </p:nvSpPr>
          <p:spPr bwMode="auto">
            <a:xfrm>
              <a:off x="2835" y="2655"/>
              <a:ext cx="29" cy="54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44042" name="1 CuadroTexto"/>
          <p:cNvSpPr txBox="1">
            <a:spLocks noChangeArrowheads="1"/>
          </p:cNvSpPr>
          <p:nvPr/>
        </p:nvSpPr>
        <p:spPr bwMode="auto">
          <a:xfrm>
            <a:off x="468313" y="1058863"/>
            <a:ext cx="828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altLang="es-AR" sz="1600" b="1" dirty="0">
                <a:solidFill>
                  <a:srgbClr val="0000FF"/>
                </a:solidFill>
                <a:latin typeface="Times New Roman" pitchFamily="18" charset="0"/>
              </a:rPr>
              <a:t>El hígado prefiere como combustible los </a:t>
            </a:r>
            <a:r>
              <a:rPr lang="el-GR" altLang="es-AR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es-AR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s-MX" altLang="es-AR" sz="1600" b="1" dirty="0" err="1">
                <a:solidFill>
                  <a:srgbClr val="0000FF"/>
                </a:solidFill>
                <a:latin typeface="Times New Roman" pitchFamily="18" charset="0"/>
              </a:rPr>
              <a:t>cetoácidos</a:t>
            </a:r>
            <a:r>
              <a:rPr lang="es-MX" altLang="es-AR" sz="1600" b="1" dirty="0">
                <a:solidFill>
                  <a:srgbClr val="0000FF"/>
                </a:solidFill>
                <a:latin typeface="Times New Roman" pitchFamily="18" charset="0"/>
              </a:rPr>
              <a:t> derivados de la degradación de </a:t>
            </a:r>
            <a:r>
              <a:rPr lang="es-MX" altLang="es-AR" sz="1600" b="1" dirty="0" err="1">
                <a:solidFill>
                  <a:srgbClr val="0000FF"/>
                </a:solidFill>
                <a:latin typeface="Times New Roman" pitchFamily="18" charset="0"/>
              </a:rPr>
              <a:t>AAs</a:t>
            </a:r>
            <a:r>
              <a:rPr lang="es-MX" altLang="es-AR" sz="1600" b="1" dirty="0">
                <a:solidFill>
                  <a:srgbClr val="0000FF"/>
                </a:solidFill>
                <a:latin typeface="Times New Roman" pitchFamily="18" charset="0"/>
              </a:rPr>
              <a:t> antes que la Glucosa</a:t>
            </a:r>
            <a:endParaRPr lang="es-AR" altLang="es-AR" sz="16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285720" y="-24"/>
            <a:ext cx="8642350" cy="1000132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HÍGADO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los Aminoácidos</a:t>
            </a:r>
          </a:p>
        </p:txBody>
      </p:sp>
      <p:sp>
        <p:nvSpPr>
          <p:cNvPr id="50" name="Rectángulo 36"/>
          <p:cNvSpPr>
            <a:spLocks noChangeArrowheads="1"/>
          </p:cNvSpPr>
          <p:nvPr/>
        </p:nvSpPr>
        <p:spPr bwMode="auto">
          <a:xfrm>
            <a:off x="4000496" y="2928934"/>
            <a:ext cx="1522413" cy="3084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s-ES_tradnl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BIOSÍNTESIS </a:t>
            </a:r>
            <a:endParaRPr lang="es-ES_tradnl" sz="1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2500298" y="5643578"/>
            <a:ext cx="1402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i="1" dirty="0" err="1" smtClean="0"/>
              <a:t>gluconeogénesis</a:t>
            </a:r>
            <a:endParaRPr lang="es-AR" b="1" i="1" dirty="0"/>
          </a:p>
        </p:txBody>
      </p:sp>
      <p:sp>
        <p:nvSpPr>
          <p:cNvPr id="52" name="Rectángulo 22"/>
          <p:cNvSpPr>
            <a:spLocks noChangeArrowheads="1"/>
          </p:cNvSpPr>
          <p:nvPr/>
        </p:nvSpPr>
        <p:spPr bwMode="auto">
          <a:xfrm>
            <a:off x="7312056" y="4714884"/>
            <a:ext cx="1760538" cy="30841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dirty="0" smtClean="0">
                <a:latin typeface="Times New Roman" pitchFamily="18" charset="0"/>
              </a:rPr>
              <a:t>Circulación general</a:t>
            </a:r>
            <a:endParaRPr lang="es-ES_tradnl" altLang="es-AR" dirty="0">
              <a:latin typeface="Times New Roman" pitchFamily="18" charset="0"/>
            </a:endParaRPr>
          </a:p>
        </p:txBody>
      </p:sp>
      <p:cxnSp>
        <p:nvCxnSpPr>
          <p:cNvPr id="56" name="55 Conector recto de flecha"/>
          <p:cNvCxnSpPr>
            <a:stCxn id="44048" idx="3"/>
          </p:cNvCxnSpPr>
          <p:nvPr/>
        </p:nvCxnSpPr>
        <p:spPr>
          <a:xfrm flipV="1">
            <a:off x="7086572" y="4857760"/>
            <a:ext cx="271510" cy="3147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2" name="Oval 22"/>
          <p:cNvSpPr>
            <a:spLocks noChangeArrowheads="1"/>
          </p:cNvSpPr>
          <p:nvPr/>
        </p:nvSpPr>
        <p:spPr bwMode="auto">
          <a:xfrm>
            <a:off x="1747838" y="2281238"/>
            <a:ext cx="4657725" cy="35909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s-PE" altLang="es-AR" sz="1800" dirty="0" smtClean="0">
                <a:solidFill>
                  <a:srgbClr val="7030A0"/>
                </a:solidFill>
              </a:rPr>
              <a:t>                   </a:t>
            </a:r>
            <a:r>
              <a:rPr lang="es-PE" altLang="es-AR" sz="1200" b="1" i="1" dirty="0" smtClean="0">
                <a:solidFill>
                  <a:srgbClr val="7030A0"/>
                </a:solidFill>
              </a:rPr>
              <a:t>BIOSÍNTESIS</a:t>
            </a:r>
            <a:endParaRPr lang="es-PE" altLang="es-AR" sz="1200" b="1" i="1" dirty="0">
              <a:solidFill>
                <a:srgbClr val="7030A0"/>
              </a:solidFill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525588" y="1373188"/>
            <a:ext cx="1825625" cy="646973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Glucosa </a:t>
            </a:r>
          </a:p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(Del hígado)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878388" y="1449388"/>
            <a:ext cx="1765300" cy="646973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VLDL</a:t>
            </a:r>
          </a:p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(Del hígado)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286000" y="2971800"/>
            <a:ext cx="1182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Glucosa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267200" y="2819400"/>
            <a:ext cx="1876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>
                <a:solidFill>
                  <a:srgbClr val="7030A0"/>
                </a:solidFill>
              </a:rPr>
              <a:t>Acidos grasos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2124075" y="3573463"/>
            <a:ext cx="1284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Glicerol-</a:t>
            </a:r>
          </a:p>
          <a:p>
            <a:pPr algn="ctr"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3-fosfato</a:t>
            </a: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648200" y="3810000"/>
            <a:ext cx="1311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Acil-CoA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3086100" y="4344988"/>
            <a:ext cx="2057400" cy="37306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FF5050"/>
                </a:solidFill>
              </a:rPr>
              <a:t>TRIGLICERIDOS</a:t>
            </a: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819400" y="51816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Glicerol</a:t>
            </a: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4114800" y="5105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>
                <a:solidFill>
                  <a:srgbClr val="7030A0"/>
                </a:solidFill>
              </a:rPr>
              <a:t>Acidos grasos</a:t>
            </a:r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1909763" y="6094413"/>
            <a:ext cx="1019175" cy="369887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>
                <a:solidFill>
                  <a:srgbClr val="7030A0"/>
                </a:solidFill>
              </a:rPr>
              <a:t>Glicerol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5653088" y="6094413"/>
            <a:ext cx="2633662" cy="64697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dirty="0" smtClean="0">
                <a:solidFill>
                  <a:srgbClr val="7030A0"/>
                </a:solidFill>
              </a:rPr>
              <a:t>Complejo </a:t>
            </a:r>
          </a:p>
          <a:p>
            <a:pPr algn="ctr" eaLnBrk="1" hangingPunct="1"/>
            <a:r>
              <a:rPr lang="es-ES_tradnl" altLang="es-AR" sz="1800" dirty="0" smtClean="0">
                <a:solidFill>
                  <a:srgbClr val="7030A0"/>
                </a:solidFill>
              </a:rPr>
              <a:t>ácido </a:t>
            </a:r>
            <a:r>
              <a:rPr lang="es-ES_tradnl" altLang="es-AR" sz="1800" dirty="0">
                <a:solidFill>
                  <a:srgbClr val="7030A0"/>
                </a:solidFill>
              </a:rPr>
              <a:t>graso-albúmina</a:t>
            </a:r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>
            <a:off x="2895600" y="22098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5334000" y="22860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>
            <a:off x="2743200" y="32766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7" name="Line 17"/>
          <p:cNvSpPr>
            <a:spLocks noChangeShapeType="1"/>
          </p:cNvSpPr>
          <p:nvPr/>
        </p:nvSpPr>
        <p:spPr bwMode="auto">
          <a:xfrm>
            <a:off x="5181600" y="32004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8" name="Line 18"/>
          <p:cNvSpPr>
            <a:spLocks noChangeShapeType="1"/>
          </p:cNvSpPr>
          <p:nvPr/>
        </p:nvSpPr>
        <p:spPr bwMode="auto">
          <a:xfrm flipH="1">
            <a:off x="2587625" y="5484813"/>
            <a:ext cx="647700" cy="60325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9" name="Line 19"/>
          <p:cNvSpPr>
            <a:spLocks noChangeShapeType="1"/>
          </p:cNvSpPr>
          <p:nvPr/>
        </p:nvSpPr>
        <p:spPr bwMode="auto">
          <a:xfrm>
            <a:off x="5148263" y="5445125"/>
            <a:ext cx="431800" cy="504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0" name="Line 20"/>
          <p:cNvSpPr>
            <a:spLocks noChangeShapeType="1"/>
          </p:cNvSpPr>
          <p:nvPr/>
        </p:nvSpPr>
        <p:spPr bwMode="auto">
          <a:xfrm flipH="1">
            <a:off x="3048000" y="4857760"/>
            <a:ext cx="452430" cy="3238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1" name="Line 21"/>
          <p:cNvSpPr>
            <a:spLocks noChangeShapeType="1"/>
          </p:cNvSpPr>
          <p:nvPr/>
        </p:nvSpPr>
        <p:spPr bwMode="auto">
          <a:xfrm>
            <a:off x="4686304" y="4857760"/>
            <a:ext cx="4572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3" name="Oval 23"/>
          <p:cNvSpPr>
            <a:spLocks noChangeArrowheads="1"/>
          </p:cNvSpPr>
          <p:nvPr/>
        </p:nvSpPr>
        <p:spPr bwMode="auto">
          <a:xfrm>
            <a:off x="3559175" y="6016625"/>
            <a:ext cx="1377950" cy="512763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HIGADO</a:t>
            </a:r>
          </a:p>
        </p:txBody>
      </p:sp>
      <p:sp>
        <p:nvSpPr>
          <p:cNvPr id="46104" name="AutoShape 24"/>
          <p:cNvSpPr>
            <a:spLocks noChangeArrowheads="1"/>
          </p:cNvSpPr>
          <p:nvPr/>
        </p:nvSpPr>
        <p:spPr bwMode="auto">
          <a:xfrm>
            <a:off x="2911475" y="6161088"/>
            <a:ext cx="585788" cy="152400"/>
          </a:xfrm>
          <a:prstGeom prst="righ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PE" altLang="es-AR" sz="1800">
              <a:solidFill>
                <a:srgbClr val="7030A0"/>
              </a:solidFill>
            </a:endParaRPr>
          </a:p>
        </p:txBody>
      </p:sp>
      <p:sp>
        <p:nvSpPr>
          <p:cNvPr id="46105" name="AutoShape 25"/>
          <p:cNvSpPr>
            <a:spLocks noChangeArrowheads="1"/>
          </p:cNvSpPr>
          <p:nvPr/>
        </p:nvSpPr>
        <p:spPr bwMode="auto">
          <a:xfrm>
            <a:off x="4999038" y="6161088"/>
            <a:ext cx="585787" cy="152400"/>
          </a:xfrm>
          <a:prstGeom prst="lef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PE" altLang="es-AR" sz="1800">
              <a:solidFill>
                <a:srgbClr val="7030A0"/>
              </a:solidFill>
            </a:endParaRPr>
          </a:p>
        </p:txBody>
      </p:sp>
      <p:cxnSp>
        <p:nvCxnSpPr>
          <p:cNvPr id="3" name="Conector recto de flecha 2"/>
          <p:cNvCxnSpPr/>
          <p:nvPr/>
        </p:nvCxnSpPr>
        <p:spPr>
          <a:xfrm>
            <a:off x="3214678" y="3857628"/>
            <a:ext cx="587375" cy="4508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 flipH="1">
            <a:off x="4357686" y="3929066"/>
            <a:ext cx="520700" cy="3397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285720" y="-24"/>
            <a:ext cx="8642350" cy="1000132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TEJIDO ADIPOSO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    Triglicéridos</a:t>
            </a:r>
          </a:p>
        </p:txBody>
      </p:sp>
      <p:sp>
        <p:nvSpPr>
          <p:cNvPr id="30" name="1 CuadroTexto"/>
          <p:cNvSpPr txBox="1">
            <a:spLocks noChangeArrowheads="1"/>
          </p:cNvSpPr>
          <p:nvPr/>
        </p:nvSpPr>
        <p:spPr bwMode="auto">
          <a:xfrm>
            <a:off x="6286512" y="4500570"/>
            <a:ext cx="207170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altLang="es-AR" b="1" dirty="0"/>
              <a:t>El nivel de glucosa en las </a:t>
            </a:r>
          </a:p>
          <a:p>
            <a:r>
              <a:rPr lang="es-MX" altLang="es-AR" b="1" dirty="0"/>
              <a:t>células adiposas es el factor </a:t>
            </a:r>
          </a:p>
          <a:p>
            <a:r>
              <a:rPr lang="es-MX" altLang="es-AR" b="1" dirty="0"/>
              <a:t>que determina la liberación </a:t>
            </a:r>
          </a:p>
          <a:p>
            <a:r>
              <a:rPr lang="es-MX" altLang="es-AR" b="1" dirty="0"/>
              <a:t>de AG al plasma</a:t>
            </a:r>
            <a:endParaRPr lang="es-AR" altLang="es-AR" b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28992" y="2428868"/>
            <a:ext cx="13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b="1" dirty="0" smtClean="0"/>
              <a:t>ADIPOCITO</a:t>
            </a:r>
            <a:endParaRPr lang="es-AR" sz="1600" b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2786050" y="3286124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i="1" dirty="0" smtClean="0"/>
              <a:t>Glicólisis</a:t>
            </a:r>
            <a:endParaRPr lang="es-AR" b="1" i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28992" y="4714884"/>
            <a:ext cx="1309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smtClean="0">
                <a:solidFill>
                  <a:srgbClr val="7030A0"/>
                </a:solidFill>
              </a:rPr>
              <a:t>DEGRADACIÓN</a:t>
            </a:r>
            <a:endParaRPr lang="es-AR" sz="1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2571736" y="1357298"/>
            <a:ext cx="1665521" cy="101630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s-ES_tradnl" sz="2000" b="1" dirty="0" smtClean="0"/>
              <a:t>Combustible:</a:t>
            </a:r>
          </a:p>
          <a:p>
            <a:pPr algn="ctr"/>
            <a:r>
              <a:rPr lang="es-ES_tradnl" sz="2000" b="1" dirty="0" smtClean="0"/>
              <a:t>Glucógeno</a:t>
            </a:r>
            <a:endParaRPr lang="es-ES_tradnl" sz="2000" b="1" dirty="0"/>
          </a:p>
          <a:p>
            <a:pPr algn="ctr"/>
            <a:r>
              <a:rPr lang="es-ES_tradnl" sz="2000" b="1" dirty="0" smtClean="0"/>
              <a:t>muscular</a:t>
            </a:r>
            <a:endParaRPr lang="es-ES_tradnl" sz="2000" b="1" dirty="0"/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322904" y="1887530"/>
            <a:ext cx="4106880" cy="46230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 b="1" dirty="0" smtClean="0"/>
              <a:t>Lactato      </a:t>
            </a:r>
            <a:r>
              <a:rPr lang="es-ES_tradnl" sz="1600" b="1" dirty="0" smtClean="0"/>
              <a:t>Hígado (Ciclo de Cori)</a:t>
            </a:r>
            <a:endParaRPr lang="es-ES_tradnl" sz="1600" b="1" dirty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3144581"/>
            <a:ext cx="2173865" cy="1324081"/>
          </a:xfrm>
          <a:prstGeom prst="rect">
            <a:avLst/>
          </a:prstGeom>
          <a:solidFill>
            <a:srgbClr val="FFCC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000" b="1" dirty="0" smtClean="0"/>
              <a:t>Combustibles:</a:t>
            </a:r>
          </a:p>
          <a:p>
            <a:r>
              <a:rPr lang="es-ES_tradnl" sz="2000" b="1" u="sng" dirty="0" smtClean="0"/>
              <a:t>Ácidos </a:t>
            </a:r>
            <a:r>
              <a:rPr lang="es-ES_tradnl" sz="2000" b="1" u="sng" dirty="0"/>
              <a:t>grasos</a:t>
            </a:r>
          </a:p>
          <a:p>
            <a:r>
              <a:rPr lang="es-ES_tradnl" sz="2000" b="1" u="sng" dirty="0"/>
              <a:t>Cuerpos </a:t>
            </a:r>
            <a:r>
              <a:rPr lang="es-ES_tradnl" sz="2000" b="1" u="sng" dirty="0" err="1" smtClean="0"/>
              <a:t>cetónicos</a:t>
            </a:r>
            <a:endParaRPr lang="es-ES_tradnl" sz="2000" b="1" u="sng" dirty="0"/>
          </a:p>
          <a:p>
            <a:r>
              <a:rPr lang="es-ES_tradnl" sz="2000" b="1" dirty="0"/>
              <a:t>Glucosa en sangre</a:t>
            </a:r>
          </a:p>
        </p:txBody>
      </p:sp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674938" y="4192588"/>
            <a:ext cx="1266825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ADP+Pi</a:t>
            </a:r>
          </a:p>
        </p:txBody>
      </p:sp>
      <p:sp>
        <p:nvSpPr>
          <p:cNvPr id="40967" name="Rectangle 9"/>
          <p:cNvSpPr>
            <a:spLocks noChangeArrowheads="1"/>
          </p:cNvSpPr>
          <p:nvPr/>
        </p:nvSpPr>
        <p:spPr bwMode="auto">
          <a:xfrm>
            <a:off x="5062538" y="4192588"/>
            <a:ext cx="1103312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ATP</a:t>
            </a:r>
          </a:p>
        </p:txBody>
      </p:sp>
      <p:sp>
        <p:nvSpPr>
          <p:cNvPr id="40968" name="Rectangle 10"/>
          <p:cNvSpPr>
            <a:spLocks noChangeArrowheads="1"/>
          </p:cNvSpPr>
          <p:nvPr/>
        </p:nvSpPr>
        <p:spPr bwMode="auto">
          <a:xfrm>
            <a:off x="3857620" y="5214950"/>
            <a:ext cx="1809791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s-ES_tradnl" sz="2400" b="1" dirty="0"/>
              <a:t>Contracción</a:t>
            </a:r>
          </a:p>
          <a:p>
            <a:pPr algn="ctr"/>
            <a:r>
              <a:rPr lang="es-ES_tradnl" sz="2400" b="1" dirty="0"/>
              <a:t>muscular</a:t>
            </a:r>
          </a:p>
        </p:txBody>
      </p:sp>
      <p:sp>
        <p:nvSpPr>
          <p:cNvPr id="40969" name="Rectangle 11"/>
          <p:cNvSpPr>
            <a:spLocks noChangeArrowheads="1"/>
          </p:cNvSpPr>
          <p:nvPr/>
        </p:nvSpPr>
        <p:spPr bwMode="auto">
          <a:xfrm>
            <a:off x="6572264" y="3643314"/>
            <a:ext cx="2216150" cy="46230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err="1"/>
              <a:t>Fosfocreatina</a:t>
            </a:r>
            <a:endParaRPr lang="es-ES_tradnl" sz="2400" b="1" dirty="0"/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>
            <a:off x="6858016" y="4643446"/>
            <a:ext cx="1511300" cy="4619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/>
              <a:t>Creatina</a:t>
            </a:r>
          </a:p>
        </p:txBody>
      </p:sp>
      <p:sp>
        <p:nvSpPr>
          <p:cNvPr id="40971" name="Rectangle 13"/>
          <p:cNvSpPr>
            <a:spLocks noChangeArrowheads="1"/>
          </p:cNvSpPr>
          <p:nvPr/>
        </p:nvSpPr>
        <p:spPr bwMode="auto">
          <a:xfrm>
            <a:off x="107950" y="1341438"/>
            <a:ext cx="2471738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0066"/>
                </a:solidFill>
              </a:rPr>
              <a:t>Actividad intensa</a:t>
            </a:r>
          </a:p>
        </p:txBody>
      </p:sp>
      <p:sp>
        <p:nvSpPr>
          <p:cNvPr id="40972" name="Freeform 14"/>
          <p:cNvSpPr>
            <a:spLocks/>
          </p:cNvSpPr>
          <p:nvPr/>
        </p:nvSpPr>
        <p:spPr bwMode="auto">
          <a:xfrm>
            <a:off x="3500430" y="2428867"/>
            <a:ext cx="2733683" cy="685807"/>
          </a:xfrm>
          <a:custGeom>
            <a:avLst/>
            <a:gdLst>
              <a:gd name="T0" fmla="*/ 0 w 1376"/>
              <a:gd name="T1" fmla="*/ 0 h 528"/>
              <a:gd name="T2" fmla="*/ 2147483647 w 1376"/>
              <a:gd name="T3" fmla="*/ 2147483647 h 528"/>
              <a:gd name="T4" fmla="*/ 2147483647 w 1376"/>
              <a:gd name="T5" fmla="*/ 2147483647 h 528"/>
              <a:gd name="T6" fmla="*/ 2147483647 w 1376"/>
              <a:gd name="T7" fmla="*/ 2147483647 h 528"/>
              <a:gd name="T8" fmla="*/ 2147483647 w 1376"/>
              <a:gd name="T9" fmla="*/ 2147483647 h 528"/>
              <a:gd name="T10" fmla="*/ 2147483647 w 1376"/>
              <a:gd name="T11" fmla="*/ 2147483647 h 528"/>
              <a:gd name="T12" fmla="*/ 2147483647 w 1376"/>
              <a:gd name="T13" fmla="*/ 2147483647 h 528"/>
              <a:gd name="T14" fmla="*/ 2147483647 w 1376"/>
              <a:gd name="T15" fmla="*/ 2147483647 h 528"/>
              <a:gd name="T16" fmla="*/ 2147483647 w 1376"/>
              <a:gd name="T17" fmla="*/ 2147483647 h 528"/>
              <a:gd name="T18" fmla="*/ 2147483647 w 1376"/>
              <a:gd name="T19" fmla="*/ 2147483647 h 528"/>
              <a:gd name="T20" fmla="*/ 2147483647 w 1376"/>
              <a:gd name="T21" fmla="*/ 2147483647 h 528"/>
              <a:gd name="T22" fmla="*/ 2147483647 w 1376"/>
              <a:gd name="T23" fmla="*/ 2147483647 h 528"/>
              <a:gd name="T24" fmla="*/ 2147483647 w 1376"/>
              <a:gd name="T25" fmla="*/ 2147483647 h 528"/>
              <a:gd name="T26" fmla="*/ 2147483647 w 1376"/>
              <a:gd name="T27" fmla="*/ 2147483647 h 528"/>
              <a:gd name="T28" fmla="*/ 2147483647 w 1376"/>
              <a:gd name="T29" fmla="*/ 2147483647 h 528"/>
              <a:gd name="T30" fmla="*/ 2147483647 w 1376"/>
              <a:gd name="T31" fmla="*/ 2147483647 h 528"/>
              <a:gd name="T32" fmla="*/ 2147483647 w 1376"/>
              <a:gd name="T33" fmla="*/ 2147483647 h 528"/>
              <a:gd name="T34" fmla="*/ 2147483647 w 1376"/>
              <a:gd name="T35" fmla="*/ 2147483647 h 528"/>
              <a:gd name="T36" fmla="*/ 2147483647 w 1376"/>
              <a:gd name="T37" fmla="*/ 2147483647 h 528"/>
              <a:gd name="T38" fmla="*/ 2147483647 w 1376"/>
              <a:gd name="T39" fmla="*/ 2147483647 h 528"/>
              <a:gd name="T40" fmla="*/ 2147483647 w 1376"/>
              <a:gd name="T41" fmla="*/ 2147483647 h 528"/>
              <a:gd name="T42" fmla="*/ 2147483647 w 1376"/>
              <a:gd name="T43" fmla="*/ 2147483647 h 528"/>
              <a:gd name="T44" fmla="*/ 2147483647 w 1376"/>
              <a:gd name="T45" fmla="*/ 2147483647 h 528"/>
              <a:gd name="T46" fmla="*/ 2147483647 w 1376"/>
              <a:gd name="T47" fmla="*/ 2147483647 h 528"/>
              <a:gd name="T48" fmla="*/ 2147483647 w 1376"/>
              <a:gd name="T49" fmla="*/ 2147483647 h 528"/>
              <a:gd name="T50" fmla="*/ 2147483647 w 1376"/>
              <a:gd name="T51" fmla="*/ 2147483647 h 528"/>
              <a:gd name="T52" fmla="*/ 2147483647 w 1376"/>
              <a:gd name="T53" fmla="*/ 2147483647 h 528"/>
              <a:gd name="T54" fmla="*/ 2147483647 w 1376"/>
              <a:gd name="T55" fmla="*/ 2147483647 h 528"/>
              <a:gd name="T56" fmla="*/ 2147483647 w 1376"/>
              <a:gd name="T57" fmla="*/ 2147483647 h 528"/>
              <a:gd name="T58" fmla="*/ 2147483647 w 1376"/>
              <a:gd name="T59" fmla="*/ 2147483647 h 528"/>
              <a:gd name="T60" fmla="*/ 2147483647 w 1376"/>
              <a:gd name="T61" fmla="*/ 2147483647 h 528"/>
              <a:gd name="T62" fmla="*/ 2147483647 w 1376"/>
              <a:gd name="T63" fmla="*/ 2147483647 h 528"/>
              <a:gd name="T64" fmla="*/ 2147483647 w 1376"/>
              <a:gd name="T65" fmla="*/ 0 h 528"/>
              <a:gd name="T66" fmla="*/ 2147483647 w 1376"/>
              <a:gd name="T67" fmla="*/ 2147483647 h 528"/>
              <a:gd name="T68" fmla="*/ 2147483647 w 1376"/>
              <a:gd name="T69" fmla="*/ 2147483647 h 528"/>
              <a:gd name="T70" fmla="*/ 2147483647 w 1376"/>
              <a:gd name="T71" fmla="*/ 2147483647 h 528"/>
              <a:gd name="T72" fmla="*/ 2147483647 w 1376"/>
              <a:gd name="T73" fmla="*/ 2147483647 h 528"/>
              <a:gd name="T74" fmla="*/ 2147483647 w 1376"/>
              <a:gd name="T75" fmla="*/ 2147483647 h 528"/>
              <a:gd name="T76" fmla="*/ 2147483647 w 1376"/>
              <a:gd name="T77" fmla="*/ 2147483647 h 528"/>
              <a:gd name="T78" fmla="*/ 2147483647 w 1376"/>
              <a:gd name="T79" fmla="*/ 2147483647 h 528"/>
              <a:gd name="T80" fmla="*/ 2147483647 w 1376"/>
              <a:gd name="T81" fmla="*/ 2147483647 h 528"/>
              <a:gd name="T82" fmla="*/ 2147483647 w 1376"/>
              <a:gd name="T83" fmla="*/ 2147483647 h 528"/>
              <a:gd name="T84" fmla="*/ 2147483647 w 1376"/>
              <a:gd name="T85" fmla="*/ 2147483647 h 528"/>
              <a:gd name="T86" fmla="*/ 2147483647 w 1376"/>
              <a:gd name="T87" fmla="*/ 2147483647 h 528"/>
              <a:gd name="T88" fmla="*/ 2147483647 w 1376"/>
              <a:gd name="T89" fmla="*/ 2147483647 h 528"/>
              <a:gd name="T90" fmla="*/ 2147483647 w 1376"/>
              <a:gd name="T91" fmla="*/ 2147483647 h 528"/>
              <a:gd name="T92" fmla="*/ 2147483647 w 1376"/>
              <a:gd name="T93" fmla="*/ 2147483647 h 528"/>
              <a:gd name="T94" fmla="*/ 2147483647 w 1376"/>
              <a:gd name="T95" fmla="*/ 2147483647 h 528"/>
              <a:gd name="T96" fmla="*/ 2147483647 w 1376"/>
              <a:gd name="T97" fmla="*/ 2147483647 h 528"/>
              <a:gd name="T98" fmla="*/ 2147483647 w 1376"/>
              <a:gd name="T99" fmla="*/ 2147483647 h 528"/>
              <a:gd name="T100" fmla="*/ 2147483647 w 1376"/>
              <a:gd name="T101" fmla="*/ 2147483647 h 528"/>
              <a:gd name="T102" fmla="*/ 2147483647 w 1376"/>
              <a:gd name="T103" fmla="*/ 2147483647 h 528"/>
              <a:gd name="T104" fmla="*/ 2147483647 w 1376"/>
              <a:gd name="T105" fmla="*/ 2147483647 h 528"/>
              <a:gd name="T106" fmla="*/ 2147483647 w 1376"/>
              <a:gd name="T107" fmla="*/ 2147483647 h 528"/>
              <a:gd name="T108" fmla="*/ 2147483647 w 1376"/>
              <a:gd name="T109" fmla="*/ 2147483647 h 528"/>
              <a:gd name="T110" fmla="*/ 2147483647 w 1376"/>
              <a:gd name="T111" fmla="*/ 2147483647 h 528"/>
              <a:gd name="T112" fmla="*/ 2147483647 w 1376"/>
              <a:gd name="T113" fmla="*/ 2147483647 h 528"/>
              <a:gd name="T114" fmla="*/ 2147483647 w 1376"/>
              <a:gd name="T115" fmla="*/ 2147483647 h 528"/>
              <a:gd name="T116" fmla="*/ 2147483647 w 1376"/>
              <a:gd name="T117" fmla="*/ 2147483647 h 528"/>
              <a:gd name="T118" fmla="*/ 2147483647 w 1376"/>
              <a:gd name="T119" fmla="*/ 0 h 5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6"/>
              <a:gd name="T181" fmla="*/ 0 h 528"/>
              <a:gd name="T182" fmla="*/ 1376 w 1376"/>
              <a:gd name="T183" fmla="*/ 528 h 5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6" h="528">
                <a:moveTo>
                  <a:pt x="0" y="0"/>
                </a:moveTo>
                <a:lnTo>
                  <a:pt x="3" y="53"/>
                </a:lnTo>
                <a:lnTo>
                  <a:pt x="12" y="106"/>
                </a:lnTo>
                <a:lnTo>
                  <a:pt x="26" y="156"/>
                </a:lnTo>
                <a:lnTo>
                  <a:pt x="45" y="205"/>
                </a:lnTo>
                <a:lnTo>
                  <a:pt x="69" y="251"/>
                </a:lnTo>
                <a:lnTo>
                  <a:pt x="97" y="294"/>
                </a:lnTo>
                <a:lnTo>
                  <a:pt x="130" y="335"/>
                </a:lnTo>
                <a:lnTo>
                  <a:pt x="167" y="372"/>
                </a:lnTo>
                <a:lnTo>
                  <a:pt x="207" y="407"/>
                </a:lnTo>
                <a:lnTo>
                  <a:pt x="250" y="437"/>
                </a:lnTo>
                <a:lnTo>
                  <a:pt x="297" y="463"/>
                </a:lnTo>
                <a:lnTo>
                  <a:pt x="346" y="486"/>
                </a:lnTo>
                <a:lnTo>
                  <a:pt x="399" y="503"/>
                </a:lnTo>
                <a:lnTo>
                  <a:pt x="453" y="517"/>
                </a:lnTo>
                <a:lnTo>
                  <a:pt x="509" y="524"/>
                </a:lnTo>
                <a:lnTo>
                  <a:pt x="568" y="527"/>
                </a:lnTo>
                <a:lnTo>
                  <a:pt x="686" y="527"/>
                </a:lnTo>
                <a:lnTo>
                  <a:pt x="734" y="525"/>
                </a:lnTo>
                <a:lnTo>
                  <a:pt x="781" y="519"/>
                </a:lnTo>
                <a:lnTo>
                  <a:pt x="828" y="510"/>
                </a:lnTo>
                <a:lnTo>
                  <a:pt x="873" y="498"/>
                </a:lnTo>
                <a:lnTo>
                  <a:pt x="916" y="482"/>
                </a:lnTo>
                <a:lnTo>
                  <a:pt x="957" y="463"/>
                </a:lnTo>
                <a:lnTo>
                  <a:pt x="1035" y="415"/>
                </a:lnTo>
                <a:lnTo>
                  <a:pt x="1103" y="357"/>
                </a:lnTo>
                <a:lnTo>
                  <a:pt x="1160" y="289"/>
                </a:lnTo>
                <a:lnTo>
                  <a:pt x="1184" y="251"/>
                </a:lnTo>
                <a:lnTo>
                  <a:pt x="1205" y="212"/>
                </a:lnTo>
                <a:lnTo>
                  <a:pt x="1223" y="171"/>
                </a:lnTo>
                <a:lnTo>
                  <a:pt x="1236" y="127"/>
                </a:lnTo>
                <a:lnTo>
                  <a:pt x="1375" y="127"/>
                </a:lnTo>
                <a:lnTo>
                  <a:pt x="1194" y="0"/>
                </a:lnTo>
                <a:lnTo>
                  <a:pt x="978" y="127"/>
                </a:lnTo>
                <a:lnTo>
                  <a:pt x="1118" y="127"/>
                </a:lnTo>
                <a:lnTo>
                  <a:pt x="1089" y="205"/>
                </a:lnTo>
                <a:lnTo>
                  <a:pt x="1050" y="277"/>
                </a:lnTo>
                <a:lnTo>
                  <a:pt x="999" y="342"/>
                </a:lnTo>
                <a:lnTo>
                  <a:pt x="939" y="398"/>
                </a:lnTo>
                <a:lnTo>
                  <a:pt x="871" y="445"/>
                </a:lnTo>
                <a:lnTo>
                  <a:pt x="795" y="483"/>
                </a:lnTo>
                <a:lnTo>
                  <a:pt x="713" y="509"/>
                </a:lnTo>
                <a:lnTo>
                  <a:pt x="627" y="524"/>
                </a:lnTo>
                <a:lnTo>
                  <a:pt x="626" y="524"/>
                </a:lnTo>
                <a:lnTo>
                  <a:pt x="573" y="517"/>
                </a:lnTo>
                <a:lnTo>
                  <a:pt x="522" y="505"/>
                </a:lnTo>
                <a:lnTo>
                  <a:pt x="472" y="488"/>
                </a:lnTo>
                <a:lnTo>
                  <a:pt x="426" y="468"/>
                </a:lnTo>
                <a:lnTo>
                  <a:pt x="381" y="444"/>
                </a:lnTo>
                <a:lnTo>
                  <a:pt x="339" y="417"/>
                </a:lnTo>
                <a:lnTo>
                  <a:pt x="300" y="386"/>
                </a:lnTo>
                <a:lnTo>
                  <a:pt x="264" y="353"/>
                </a:lnTo>
                <a:lnTo>
                  <a:pt x="232" y="316"/>
                </a:lnTo>
                <a:lnTo>
                  <a:pt x="203" y="277"/>
                </a:lnTo>
                <a:lnTo>
                  <a:pt x="179" y="235"/>
                </a:lnTo>
                <a:lnTo>
                  <a:pt x="158" y="191"/>
                </a:lnTo>
                <a:lnTo>
                  <a:pt x="141" y="146"/>
                </a:lnTo>
                <a:lnTo>
                  <a:pt x="129" y="99"/>
                </a:lnTo>
                <a:lnTo>
                  <a:pt x="121" y="50"/>
                </a:lnTo>
                <a:lnTo>
                  <a:pt x="11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0973" name="Freeform 15"/>
          <p:cNvSpPr>
            <a:spLocks/>
          </p:cNvSpPr>
          <p:nvPr/>
        </p:nvSpPr>
        <p:spPr bwMode="auto">
          <a:xfrm>
            <a:off x="3328988" y="3124200"/>
            <a:ext cx="2697162" cy="915988"/>
          </a:xfrm>
          <a:custGeom>
            <a:avLst/>
            <a:gdLst>
              <a:gd name="T0" fmla="*/ 2147483647 w 1286"/>
              <a:gd name="T1" fmla="*/ 2147483647 h 577"/>
              <a:gd name="T2" fmla="*/ 2147483647 w 1286"/>
              <a:gd name="T3" fmla="*/ 2147483647 h 577"/>
              <a:gd name="T4" fmla="*/ 2147483647 w 1286"/>
              <a:gd name="T5" fmla="*/ 2147483647 h 577"/>
              <a:gd name="T6" fmla="*/ 2147483647 w 1286"/>
              <a:gd name="T7" fmla="*/ 2147483647 h 577"/>
              <a:gd name="T8" fmla="*/ 2147483647 w 1286"/>
              <a:gd name="T9" fmla="*/ 2147483647 h 577"/>
              <a:gd name="T10" fmla="*/ 2147483647 w 1286"/>
              <a:gd name="T11" fmla="*/ 2147483647 h 577"/>
              <a:gd name="T12" fmla="*/ 2147483647 w 1286"/>
              <a:gd name="T13" fmla="*/ 2147483647 h 577"/>
              <a:gd name="T14" fmla="*/ 2147483647 w 1286"/>
              <a:gd name="T15" fmla="*/ 2147483647 h 577"/>
              <a:gd name="T16" fmla="*/ 2147483647 w 1286"/>
              <a:gd name="T17" fmla="*/ 0 h 577"/>
              <a:gd name="T18" fmla="*/ 2147483647 w 1286"/>
              <a:gd name="T19" fmla="*/ 2147483647 h 577"/>
              <a:gd name="T20" fmla="*/ 2147483647 w 1286"/>
              <a:gd name="T21" fmla="*/ 2147483647 h 577"/>
              <a:gd name="T22" fmla="*/ 2147483647 w 1286"/>
              <a:gd name="T23" fmla="*/ 2147483647 h 577"/>
              <a:gd name="T24" fmla="*/ 2147483647 w 1286"/>
              <a:gd name="T25" fmla="*/ 2147483647 h 577"/>
              <a:gd name="T26" fmla="*/ 2147483647 w 1286"/>
              <a:gd name="T27" fmla="*/ 2147483647 h 577"/>
              <a:gd name="T28" fmla="*/ 2147483647 w 1286"/>
              <a:gd name="T29" fmla="*/ 2147483647 h 577"/>
              <a:gd name="T30" fmla="*/ 2147483647 w 1286"/>
              <a:gd name="T31" fmla="*/ 2147483647 h 577"/>
              <a:gd name="T32" fmla="*/ 2147483647 w 1286"/>
              <a:gd name="T33" fmla="*/ 2147483647 h 577"/>
              <a:gd name="T34" fmla="*/ 2147483647 w 1286"/>
              <a:gd name="T35" fmla="*/ 2147483647 h 577"/>
              <a:gd name="T36" fmla="*/ 2147483647 w 1286"/>
              <a:gd name="T37" fmla="*/ 2147483647 h 577"/>
              <a:gd name="T38" fmla="*/ 2147483647 w 1286"/>
              <a:gd name="T39" fmla="*/ 2147483647 h 577"/>
              <a:gd name="T40" fmla="*/ 2147483647 w 1286"/>
              <a:gd name="T41" fmla="*/ 2147483647 h 577"/>
              <a:gd name="T42" fmla="*/ 2147483647 w 1286"/>
              <a:gd name="T43" fmla="*/ 2147483647 h 577"/>
              <a:gd name="T44" fmla="*/ 2147483647 w 1286"/>
              <a:gd name="T45" fmla="*/ 2147483647 h 577"/>
              <a:gd name="T46" fmla="*/ 2147483647 w 1286"/>
              <a:gd name="T47" fmla="*/ 2147483647 h 577"/>
              <a:gd name="T48" fmla="*/ 2147483647 w 1286"/>
              <a:gd name="T49" fmla="*/ 2147483647 h 577"/>
              <a:gd name="T50" fmla="*/ 2147483647 w 1286"/>
              <a:gd name="T51" fmla="*/ 2147483647 h 577"/>
              <a:gd name="T52" fmla="*/ 2147483647 w 1286"/>
              <a:gd name="T53" fmla="*/ 2147483647 h 577"/>
              <a:gd name="T54" fmla="*/ 2147483647 w 1286"/>
              <a:gd name="T55" fmla="*/ 2147483647 h 577"/>
              <a:gd name="T56" fmla="*/ 2147483647 w 1286"/>
              <a:gd name="T57" fmla="*/ 2147483647 h 577"/>
              <a:gd name="T58" fmla="*/ 2147483647 w 1286"/>
              <a:gd name="T59" fmla="*/ 2147483647 h 577"/>
              <a:gd name="T60" fmla="*/ 2147483647 w 1286"/>
              <a:gd name="T61" fmla="*/ 2147483647 h 577"/>
              <a:gd name="T62" fmla="*/ 2147483647 w 1286"/>
              <a:gd name="T63" fmla="*/ 2147483647 h 577"/>
              <a:gd name="T64" fmla="*/ 2147483647 w 1286"/>
              <a:gd name="T65" fmla="*/ 2147483647 h 5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86"/>
              <a:gd name="T100" fmla="*/ 0 h 577"/>
              <a:gd name="T101" fmla="*/ 1286 w 1286"/>
              <a:gd name="T102" fmla="*/ 577 h 57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86" h="577">
                <a:moveTo>
                  <a:pt x="0" y="576"/>
                </a:moveTo>
                <a:lnTo>
                  <a:pt x="3" y="517"/>
                </a:lnTo>
                <a:lnTo>
                  <a:pt x="11" y="460"/>
                </a:lnTo>
                <a:lnTo>
                  <a:pt x="23" y="405"/>
                </a:lnTo>
                <a:lnTo>
                  <a:pt x="41" y="352"/>
                </a:lnTo>
                <a:lnTo>
                  <a:pt x="63" y="302"/>
                </a:lnTo>
                <a:lnTo>
                  <a:pt x="89" y="254"/>
                </a:lnTo>
                <a:lnTo>
                  <a:pt x="119" y="210"/>
                </a:lnTo>
                <a:lnTo>
                  <a:pt x="152" y="169"/>
                </a:lnTo>
                <a:lnTo>
                  <a:pt x="189" y="132"/>
                </a:lnTo>
                <a:lnTo>
                  <a:pt x="229" y="98"/>
                </a:lnTo>
                <a:lnTo>
                  <a:pt x="272" y="69"/>
                </a:lnTo>
                <a:lnTo>
                  <a:pt x="317" y="45"/>
                </a:lnTo>
                <a:lnTo>
                  <a:pt x="365" y="26"/>
                </a:lnTo>
                <a:lnTo>
                  <a:pt x="414" y="12"/>
                </a:lnTo>
                <a:lnTo>
                  <a:pt x="466" y="3"/>
                </a:lnTo>
                <a:lnTo>
                  <a:pt x="519" y="0"/>
                </a:lnTo>
                <a:lnTo>
                  <a:pt x="593" y="0"/>
                </a:lnTo>
                <a:lnTo>
                  <a:pt x="639" y="2"/>
                </a:lnTo>
                <a:lnTo>
                  <a:pt x="683" y="9"/>
                </a:lnTo>
                <a:lnTo>
                  <a:pt x="727" y="20"/>
                </a:lnTo>
                <a:lnTo>
                  <a:pt x="769" y="34"/>
                </a:lnTo>
                <a:lnTo>
                  <a:pt x="810" y="53"/>
                </a:lnTo>
                <a:lnTo>
                  <a:pt x="848" y="74"/>
                </a:lnTo>
                <a:lnTo>
                  <a:pt x="885" y="100"/>
                </a:lnTo>
                <a:lnTo>
                  <a:pt x="920" y="129"/>
                </a:lnTo>
                <a:lnTo>
                  <a:pt x="952" y="160"/>
                </a:lnTo>
                <a:lnTo>
                  <a:pt x="983" y="195"/>
                </a:lnTo>
                <a:lnTo>
                  <a:pt x="1035" y="273"/>
                </a:lnTo>
                <a:lnTo>
                  <a:pt x="1056" y="316"/>
                </a:lnTo>
                <a:lnTo>
                  <a:pt x="1075" y="360"/>
                </a:lnTo>
                <a:lnTo>
                  <a:pt x="1090" y="408"/>
                </a:lnTo>
                <a:lnTo>
                  <a:pt x="1101" y="456"/>
                </a:lnTo>
                <a:lnTo>
                  <a:pt x="1285" y="456"/>
                </a:lnTo>
                <a:lnTo>
                  <a:pt x="1076" y="576"/>
                </a:lnTo>
                <a:lnTo>
                  <a:pt x="844" y="456"/>
                </a:lnTo>
                <a:lnTo>
                  <a:pt x="1027" y="456"/>
                </a:lnTo>
                <a:lnTo>
                  <a:pt x="1017" y="410"/>
                </a:lnTo>
                <a:lnTo>
                  <a:pt x="1003" y="365"/>
                </a:lnTo>
                <a:lnTo>
                  <a:pt x="966" y="282"/>
                </a:lnTo>
                <a:lnTo>
                  <a:pt x="918" y="207"/>
                </a:lnTo>
                <a:lnTo>
                  <a:pt x="860" y="142"/>
                </a:lnTo>
                <a:lnTo>
                  <a:pt x="794" y="87"/>
                </a:lnTo>
                <a:lnTo>
                  <a:pt x="758" y="65"/>
                </a:lnTo>
                <a:lnTo>
                  <a:pt x="720" y="45"/>
                </a:lnTo>
                <a:lnTo>
                  <a:pt x="681" y="29"/>
                </a:lnTo>
                <a:lnTo>
                  <a:pt x="641" y="16"/>
                </a:lnTo>
                <a:lnTo>
                  <a:pt x="599" y="7"/>
                </a:lnTo>
                <a:lnTo>
                  <a:pt x="556" y="2"/>
                </a:lnTo>
                <a:lnTo>
                  <a:pt x="506" y="8"/>
                </a:lnTo>
                <a:lnTo>
                  <a:pt x="458" y="20"/>
                </a:lnTo>
                <a:lnTo>
                  <a:pt x="411" y="37"/>
                </a:lnTo>
                <a:lnTo>
                  <a:pt x="366" y="58"/>
                </a:lnTo>
                <a:lnTo>
                  <a:pt x="324" y="83"/>
                </a:lnTo>
                <a:lnTo>
                  <a:pt x="284" y="113"/>
                </a:lnTo>
                <a:lnTo>
                  <a:pt x="247" y="147"/>
                </a:lnTo>
                <a:lnTo>
                  <a:pt x="214" y="184"/>
                </a:lnTo>
                <a:lnTo>
                  <a:pt x="183" y="224"/>
                </a:lnTo>
                <a:lnTo>
                  <a:pt x="155" y="267"/>
                </a:lnTo>
                <a:lnTo>
                  <a:pt x="131" y="314"/>
                </a:lnTo>
                <a:lnTo>
                  <a:pt x="111" y="362"/>
                </a:lnTo>
                <a:lnTo>
                  <a:pt x="95" y="413"/>
                </a:lnTo>
                <a:lnTo>
                  <a:pt x="84" y="466"/>
                </a:lnTo>
                <a:lnTo>
                  <a:pt x="77" y="520"/>
                </a:lnTo>
                <a:lnTo>
                  <a:pt x="74" y="576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2593975" y="3141663"/>
            <a:ext cx="3827463" cy="15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Line 17"/>
          <p:cNvSpPr>
            <a:spLocks noChangeShapeType="1"/>
          </p:cNvSpPr>
          <p:nvPr/>
        </p:nvSpPr>
        <p:spPr bwMode="auto">
          <a:xfrm>
            <a:off x="7643834" y="4214818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6" name="Oval 18"/>
          <p:cNvSpPr>
            <a:spLocks noChangeArrowheads="1"/>
          </p:cNvSpPr>
          <p:nvPr/>
        </p:nvSpPr>
        <p:spPr bwMode="auto">
          <a:xfrm>
            <a:off x="7858148" y="4143380"/>
            <a:ext cx="717550" cy="390525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dirty="0"/>
              <a:t>ATP</a:t>
            </a:r>
          </a:p>
        </p:txBody>
      </p:sp>
      <p:sp>
        <p:nvSpPr>
          <p:cNvPr id="40977" name="AutoShape 19"/>
          <p:cNvSpPr>
            <a:spLocks noChangeArrowheads="1"/>
          </p:cNvSpPr>
          <p:nvPr/>
        </p:nvSpPr>
        <p:spPr bwMode="auto">
          <a:xfrm>
            <a:off x="7643834" y="4214818"/>
            <a:ext cx="214312" cy="238125"/>
          </a:xfrm>
          <a:prstGeom prst="rightArrow">
            <a:avLst>
              <a:gd name="adj1" fmla="val 50000"/>
              <a:gd name="adj2" fmla="val 25009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0978" name="Freeform 20"/>
          <p:cNvSpPr>
            <a:spLocks/>
          </p:cNvSpPr>
          <p:nvPr/>
        </p:nvSpPr>
        <p:spPr bwMode="auto">
          <a:xfrm>
            <a:off x="3573463" y="4660900"/>
            <a:ext cx="2251075" cy="611188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6" y="66"/>
                </a:lnTo>
                <a:lnTo>
                  <a:pt x="1030" y="96"/>
                </a:lnTo>
                <a:lnTo>
                  <a:pt x="1011" y="128"/>
                </a:lnTo>
                <a:lnTo>
                  <a:pt x="989" y="161"/>
                </a:lnTo>
                <a:lnTo>
                  <a:pt x="964" y="193"/>
                </a:lnTo>
                <a:lnTo>
                  <a:pt x="935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1" y="379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2" y="370"/>
                </a:lnTo>
                <a:lnTo>
                  <a:pt x="354" y="358"/>
                </a:lnTo>
                <a:lnTo>
                  <a:pt x="306" y="343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7"/>
                </a:lnTo>
                <a:lnTo>
                  <a:pt x="96" y="179"/>
                </a:lnTo>
                <a:lnTo>
                  <a:pt x="72" y="138"/>
                </a:lnTo>
                <a:lnTo>
                  <a:pt x="51" y="97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0981" name="Line 23"/>
          <p:cNvSpPr>
            <a:spLocks noChangeShapeType="1"/>
          </p:cNvSpPr>
          <p:nvPr/>
        </p:nvSpPr>
        <p:spPr bwMode="auto">
          <a:xfrm flipH="1">
            <a:off x="3357553" y="5572140"/>
            <a:ext cx="649285" cy="4571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82" name="Rectangle 24"/>
          <p:cNvSpPr>
            <a:spLocks noChangeArrowheads="1"/>
          </p:cNvSpPr>
          <p:nvPr/>
        </p:nvSpPr>
        <p:spPr bwMode="auto">
          <a:xfrm>
            <a:off x="34925" y="4786322"/>
            <a:ext cx="3251191" cy="18165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HÍGADO:</a:t>
            </a:r>
          </a:p>
          <a:p>
            <a:pPr>
              <a:spcBef>
                <a:spcPct val="50000"/>
              </a:spcBef>
            </a:pPr>
            <a:r>
              <a:rPr lang="es-ES_tradnl" sz="1600" b="1" dirty="0" smtClean="0"/>
              <a:t>-CICLO </a:t>
            </a:r>
            <a:r>
              <a:rPr lang="es-ES_tradnl" sz="1600" b="1" dirty="0"/>
              <a:t>DE </a:t>
            </a:r>
            <a:r>
              <a:rPr lang="es-ES_tradnl" sz="1600" b="1" dirty="0" smtClean="0"/>
              <a:t>CORI (</a:t>
            </a:r>
            <a:r>
              <a:rPr lang="es-ES_tradnl" sz="1600" b="1" dirty="0" err="1" smtClean="0"/>
              <a:t>Glu</a:t>
            </a:r>
            <a:r>
              <a:rPr lang="es-ES_tradnl" sz="1600" b="1" dirty="0" smtClean="0"/>
              <a:t>-Lactato)</a:t>
            </a:r>
            <a:endParaRPr lang="es-ES_tradnl" sz="1600" b="1" dirty="0"/>
          </a:p>
          <a:p>
            <a:pPr>
              <a:spcBef>
                <a:spcPct val="50000"/>
              </a:spcBef>
              <a:buFontTx/>
              <a:buChar char="-"/>
            </a:pPr>
            <a:r>
              <a:rPr lang="es-ES_tradnl" sz="1600" b="1" dirty="0" smtClean="0"/>
              <a:t>CICLO </a:t>
            </a:r>
            <a:r>
              <a:rPr lang="es-ES_tradnl" sz="1600" b="1" dirty="0" err="1" smtClean="0"/>
              <a:t>Glu</a:t>
            </a:r>
            <a:r>
              <a:rPr lang="es-ES_tradnl" sz="1600" b="1" dirty="0" smtClean="0"/>
              <a:t>-Ala</a:t>
            </a:r>
          </a:p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REPONEN </a:t>
            </a:r>
          </a:p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Glucosa al Musculo</a:t>
            </a:r>
            <a:endParaRPr lang="es-ES_tradnl" sz="1600" b="1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2714620"/>
            <a:ext cx="3527425" cy="461962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0000CC"/>
                </a:solidFill>
              </a:rPr>
              <a:t>Actividad ligera o reposo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443663" y="2852738"/>
            <a:ext cx="100647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CO</a:t>
            </a:r>
            <a:r>
              <a:rPr lang="es-ES_tradnl" sz="2400" b="1" baseline="-25000"/>
              <a:t>2</a:t>
            </a:r>
          </a:p>
        </p:txBody>
      </p:sp>
      <p:sp>
        <p:nvSpPr>
          <p:cNvPr id="27" name="8 CuadroTexto"/>
          <p:cNvSpPr txBox="1">
            <a:spLocks noChangeArrowheads="1"/>
          </p:cNvSpPr>
          <p:nvPr/>
        </p:nvSpPr>
        <p:spPr bwMode="auto">
          <a:xfrm>
            <a:off x="6715140" y="3429000"/>
            <a:ext cx="1997075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/>
              <a:t>Combustible de reserva</a:t>
            </a:r>
            <a:endParaRPr lang="es-AR" altLang="es-AR" b="1" dirty="0"/>
          </a:p>
        </p:txBody>
      </p:sp>
      <p:sp>
        <p:nvSpPr>
          <p:cNvPr id="28" name="Rectángulo 21"/>
          <p:cNvSpPr>
            <a:spLocks noChangeArrowheads="1"/>
          </p:cNvSpPr>
          <p:nvPr/>
        </p:nvSpPr>
        <p:spPr bwMode="auto">
          <a:xfrm>
            <a:off x="5286380" y="1571612"/>
            <a:ext cx="2214578" cy="30841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b="1" i="1" dirty="0">
                <a:solidFill>
                  <a:srgbClr val="FF0000"/>
                </a:solidFill>
              </a:rPr>
              <a:t>Glicólisis </a:t>
            </a:r>
            <a:r>
              <a:rPr lang="es-ES_tradnl" altLang="es-AR" b="1" i="1" dirty="0" smtClean="0">
                <a:solidFill>
                  <a:srgbClr val="FF0000"/>
                </a:solidFill>
              </a:rPr>
              <a:t>anaeróbica</a:t>
            </a:r>
            <a:endParaRPr lang="es-ES_tradnl" altLang="es-AR" b="1" i="1" dirty="0">
              <a:solidFill>
                <a:srgbClr val="FF0000"/>
              </a:solidFill>
            </a:endParaRPr>
          </a:p>
        </p:txBody>
      </p:sp>
      <p:sp>
        <p:nvSpPr>
          <p:cNvPr id="29" name="Line 22"/>
          <p:cNvSpPr>
            <a:spLocks noChangeShapeType="1"/>
          </p:cNvSpPr>
          <p:nvPr/>
        </p:nvSpPr>
        <p:spPr bwMode="auto">
          <a:xfrm>
            <a:off x="6484953" y="2143116"/>
            <a:ext cx="3016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6 CuadroTexto"/>
          <p:cNvSpPr txBox="1">
            <a:spLocks noChangeArrowheads="1"/>
          </p:cNvSpPr>
          <p:nvPr/>
        </p:nvSpPr>
        <p:spPr bwMode="auto">
          <a:xfrm>
            <a:off x="3357554" y="6215082"/>
            <a:ext cx="27805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altLang="es-AR" b="1" dirty="0"/>
              <a:t>Para </a:t>
            </a:r>
            <a:r>
              <a:rPr lang="es-AR" altLang="es-AR" b="1" u="sng" dirty="0"/>
              <a:t>Actividad media</a:t>
            </a:r>
            <a:r>
              <a:rPr lang="es-AR" altLang="es-AR" b="1" dirty="0"/>
              <a:t> </a:t>
            </a:r>
            <a:r>
              <a:rPr lang="es-AR" altLang="es-AR" b="1" dirty="0" smtClean="0"/>
              <a:t> </a:t>
            </a:r>
          </a:p>
          <a:p>
            <a:pPr algn="ctr"/>
            <a:r>
              <a:rPr lang="es-AR" altLang="es-AR" b="1" dirty="0" smtClean="0">
                <a:sym typeface="Wingdings" pitchFamily="2" charset="2"/>
              </a:rPr>
              <a:t> </a:t>
            </a:r>
            <a:r>
              <a:rPr lang="es-AR" altLang="es-AR" b="1" dirty="0">
                <a:sym typeface="Wingdings" pitchFamily="2" charset="2"/>
              </a:rPr>
              <a:t>ATP de </a:t>
            </a:r>
            <a:r>
              <a:rPr lang="es-AR" altLang="es-AR" b="1" dirty="0" err="1" smtClean="0">
                <a:sym typeface="Wingdings" pitchFamily="2" charset="2"/>
              </a:rPr>
              <a:t>fosforilación</a:t>
            </a:r>
            <a:r>
              <a:rPr lang="es-AR" altLang="es-AR" b="1" dirty="0" smtClean="0">
                <a:sym typeface="Wingdings" pitchFamily="2" charset="2"/>
              </a:rPr>
              <a:t> </a:t>
            </a:r>
            <a:r>
              <a:rPr lang="es-AR" altLang="es-AR" b="1" dirty="0" err="1">
                <a:sym typeface="Wingdings" pitchFamily="2" charset="2"/>
              </a:rPr>
              <a:t>oxidativa</a:t>
            </a:r>
            <a:endParaRPr lang="es-AR" altLang="es-AR" b="1" dirty="0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285720" y="-24"/>
            <a:ext cx="8642350" cy="85725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MÚSCULO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selección del combustible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ángulo 21"/>
          <p:cNvSpPr>
            <a:spLocks noChangeArrowheads="1"/>
          </p:cNvSpPr>
          <p:nvPr/>
        </p:nvSpPr>
        <p:spPr bwMode="auto">
          <a:xfrm>
            <a:off x="5429256" y="3214686"/>
            <a:ext cx="1571636" cy="308419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b="1" i="1" dirty="0" smtClean="0">
                <a:solidFill>
                  <a:srgbClr val="0000CC"/>
                </a:solidFill>
              </a:rPr>
              <a:t>Ciclo de </a:t>
            </a:r>
            <a:r>
              <a:rPr lang="es-ES_tradnl" altLang="es-AR" b="1" i="1" dirty="0" err="1" smtClean="0">
                <a:solidFill>
                  <a:srgbClr val="0000CC"/>
                </a:solidFill>
              </a:rPr>
              <a:t>Krebs</a:t>
            </a:r>
            <a:endParaRPr lang="es-ES_tradnl" altLang="es-AR" b="1" i="1" dirty="0">
              <a:solidFill>
                <a:srgbClr val="0000CC"/>
              </a:solidFill>
            </a:endParaRPr>
          </a:p>
        </p:txBody>
      </p:sp>
      <p:sp>
        <p:nvSpPr>
          <p:cNvPr id="34" name="Rectángulo 21"/>
          <p:cNvSpPr>
            <a:spLocks noChangeArrowheads="1"/>
          </p:cNvSpPr>
          <p:nvPr/>
        </p:nvSpPr>
        <p:spPr bwMode="auto">
          <a:xfrm>
            <a:off x="6215042" y="5500702"/>
            <a:ext cx="2928958" cy="1200971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sz="1800" b="1" dirty="0" smtClean="0">
                <a:solidFill>
                  <a:srgbClr val="0000CC"/>
                </a:solidFill>
              </a:rPr>
              <a:t>Velocidad de formación de ATP </a:t>
            </a:r>
            <a:r>
              <a:rPr lang="es-ES_tradnl" altLang="es-AR" sz="1800" b="1" dirty="0" smtClean="0"/>
              <a:t>Creatina -fosfato&gt;&gt;&gt; Glicólisis </a:t>
            </a:r>
            <a:r>
              <a:rPr lang="es-ES_tradnl" altLang="es-AR" sz="1800" b="1" dirty="0"/>
              <a:t>anaeróbica </a:t>
            </a:r>
            <a:r>
              <a:rPr lang="es-ES_tradnl" altLang="es-AR" sz="1800" b="1" dirty="0" smtClean="0"/>
              <a:t>&gt;&gt;&gt; </a:t>
            </a:r>
            <a:r>
              <a:rPr lang="es-ES_tradnl" altLang="es-AR" sz="1800" b="1" dirty="0"/>
              <a:t>C. </a:t>
            </a:r>
            <a:r>
              <a:rPr lang="es-ES_tradnl" altLang="es-AR" sz="1800" b="1" dirty="0" err="1" smtClean="0"/>
              <a:t>Krebs</a:t>
            </a:r>
            <a:r>
              <a:rPr lang="es-ES_tradnl" altLang="es-AR" sz="1800" b="1" dirty="0" smtClean="0"/>
              <a:t> y </a:t>
            </a:r>
            <a:r>
              <a:rPr lang="es-ES_tradnl" altLang="es-AR" sz="1800" b="1" dirty="0" err="1" smtClean="0"/>
              <a:t>fosf</a:t>
            </a:r>
            <a:r>
              <a:rPr lang="es-ES_tradnl" altLang="es-AR" sz="1800" b="1" dirty="0" smtClean="0"/>
              <a:t>. </a:t>
            </a:r>
            <a:r>
              <a:rPr lang="es-ES_tradnl" altLang="es-AR" sz="1800" b="1" dirty="0" err="1" smtClean="0"/>
              <a:t>oxidativa</a:t>
            </a:r>
            <a:endParaRPr lang="es-ES_tradnl" altLang="es-AR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52" grpId="0" animBg="1"/>
      <p:bldP spid="14339" grpId="0" animBg="1"/>
      <p:bldP spid="14343" grpId="0"/>
      <p:bldP spid="33" grpId="0" animBg="1"/>
      <p:bldP spid="3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Ciclo de Cori</a:t>
            </a:r>
            <a:endParaRPr lang="es-AR" smtClean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4463"/>
            <a:ext cx="6284912" cy="656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405574" y="2285992"/>
            <a:ext cx="2595582" cy="16619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Ciclo de Cori</a:t>
            </a:r>
          </a:p>
          <a:p>
            <a:pPr algn="ctr">
              <a:defRPr/>
            </a:pPr>
            <a:endParaRPr lang="es-ES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s-E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Lactato-Glucosa</a:t>
            </a:r>
          </a:p>
          <a:p>
            <a:pPr algn="ctr">
              <a:defRPr/>
            </a:pPr>
            <a:endParaRPr lang="es-ES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s-E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(Músculo-Hígado)</a:t>
            </a:r>
            <a:endParaRPr lang="es-A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6988"/>
            <a:ext cx="40005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5 Rectángulo"/>
          <p:cNvSpPr>
            <a:spLocks noChangeArrowheads="1"/>
          </p:cNvSpPr>
          <p:nvPr/>
        </p:nvSpPr>
        <p:spPr bwMode="auto">
          <a:xfrm>
            <a:off x="5500688" y="6215063"/>
            <a:ext cx="3643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200" b="1"/>
              <a:t>LEHNINGER, A.L., "Principios de Bioquímica", </a:t>
            </a:r>
          </a:p>
          <a:p>
            <a:r>
              <a:rPr lang="es-ES_tradnl" sz="1200" b="1"/>
              <a:t>Ed. Omega, 4ª ed. (2008).</a:t>
            </a:r>
            <a:endParaRPr lang="es-AR" sz="1200"/>
          </a:p>
        </p:txBody>
      </p:sp>
      <p:sp>
        <p:nvSpPr>
          <p:cNvPr id="6" name="5 CuadroTexto"/>
          <p:cNvSpPr txBox="1"/>
          <p:nvPr/>
        </p:nvSpPr>
        <p:spPr>
          <a:xfrm>
            <a:off x="5286380" y="2428868"/>
            <a:ext cx="2781531" cy="16619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Ciclo</a:t>
            </a:r>
            <a:endParaRPr lang="es-ES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s-ES" sz="1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s-ES" sz="2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Alanina</a:t>
            </a:r>
            <a:r>
              <a:rPr lang="es-E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Glucosa</a:t>
            </a:r>
            <a:endParaRPr lang="es-ES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s-ES" sz="1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s-E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(Músculo-Hígado)</a:t>
            </a:r>
            <a:endParaRPr lang="es-A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000100" y="2143116"/>
            <a:ext cx="2552700" cy="4635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/>
              <a:t>Cuerpos cetónicos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286380" y="2428868"/>
            <a:ext cx="715962" cy="4623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/>
              <a:t>CO</a:t>
            </a:r>
            <a:r>
              <a:rPr lang="es-ES_tradnl" sz="2400" baseline="-25000"/>
              <a:t>2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143108" y="2714620"/>
            <a:ext cx="1246188" cy="469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Glucosa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744788" y="3887788"/>
            <a:ext cx="12668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ADP+Pi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292725" y="3933825"/>
            <a:ext cx="806450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0000"/>
                </a:solidFill>
              </a:rPr>
              <a:t>ATP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2946436" y="5000636"/>
            <a:ext cx="6697662" cy="10163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buFontTx/>
              <a:buChar char="-"/>
            </a:pPr>
            <a:r>
              <a:rPr lang="es-ES_tradnl" sz="2000" b="1" dirty="0" smtClean="0"/>
              <a:t>Transporte </a:t>
            </a:r>
            <a:r>
              <a:rPr lang="es-ES_tradnl" sz="2000" b="1" dirty="0" err="1" smtClean="0"/>
              <a:t>electrogénico</a:t>
            </a:r>
            <a:endParaRPr lang="es-ES_tradnl" sz="2000" b="1" dirty="0" smtClean="0"/>
          </a:p>
          <a:p>
            <a:r>
              <a:rPr lang="es-ES_tradnl" sz="2000" b="1" dirty="0" smtClean="0"/>
              <a:t> </a:t>
            </a:r>
            <a:r>
              <a:rPr lang="es-ES_tradnl" sz="2000" b="1" dirty="0"/>
              <a:t>por la </a:t>
            </a:r>
            <a:r>
              <a:rPr lang="es-ES_tradnl" sz="2000" b="1" dirty="0" err="1"/>
              <a:t>Na</a:t>
            </a:r>
            <a:r>
              <a:rPr lang="es-ES_tradnl" sz="2000" b="1" baseline="30000" dirty="0"/>
              <a:t>+ </a:t>
            </a:r>
            <a:r>
              <a:rPr lang="es-ES_tradnl" sz="2000" b="1" dirty="0"/>
              <a:t>K</a:t>
            </a:r>
            <a:r>
              <a:rPr lang="es-ES_tradnl" sz="2000" b="1" baseline="30000" dirty="0"/>
              <a:t>+</a:t>
            </a:r>
            <a:r>
              <a:rPr lang="es-ES_tradnl" sz="2000" b="1" dirty="0"/>
              <a:t> </a:t>
            </a:r>
            <a:r>
              <a:rPr lang="es-ES_tradnl" sz="2000" b="1" dirty="0" err="1"/>
              <a:t>ATPasa</a:t>
            </a:r>
            <a:endParaRPr lang="es-ES_tradnl" sz="2000" b="1" dirty="0"/>
          </a:p>
          <a:p>
            <a:r>
              <a:rPr lang="es-ES_tradnl" sz="2000" b="1" dirty="0"/>
              <a:t>- Metabolismo celular</a:t>
            </a:r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>
            <a:off x="3429000" y="2889250"/>
            <a:ext cx="2124075" cy="611188"/>
          </a:xfrm>
          <a:custGeom>
            <a:avLst/>
            <a:gdLst>
              <a:gd name="T0" fmla="*/ 0 w 1338"/>
              <a:gd name="T1" fmla="*/ 0 h 385"/>
              <a:gd name="T2" fmla="*/ 2147483647 w 1338"/>
              <a:gd name="T3" fmla="*/ 2147483647 h 385"/>
              <a:gd name="T4" fmla="*/ 2147483647 w 1338"/>
              <a:gd name="T5" fmla="*/ 2147483647 h 385"/>
              <a:gd name="T6" fmla="*/ 2147483647 w 1338"/>
              <a:gd name="T7" fmla="*/ 2147483647 h 385"/>
              <a:gd name="T8" fmla="*/ 2147483647 w 1338"/>
              <a:gd name="T9" fmla="*/ 2147483647 h 385"/>
              <a:gd name="T10" fmla="*/ 2147483647 w 1338"/>
              <a:gd name="T11" fmla="*/ 2147483647 h 385"/>
              <a:gd name="T12" fmla="*/ 2147483647 w 1338"/>
              <a:gd name="T13" fmla="*/ 2147483647 h 385"/>
              <a:gd name="T14" fmla="*/ 2147483647 w 1338"/>
              <a:gd name="T15" fmla="*/ 2147483647 h 385"/>
              <a:gd name="T16" fmla="*/ 2147483647 w 1338"/>
              <a:gd name="T17" fmla="*/ 2147483647 h 385"/>
              <a:gd name="T18" fmla="*/ 2147483647 w 1338"/>
              <a:gd name="T19" fmla="*/ 2147483647 h 385"/>
              <a:gd name="T20" fmla="*/ 2147483647 w 1338"/>
              <a:gd name="T21" fmla="*/ 2147483647 h 385"/>
              <a:gd name="T22" fmla="*/ 2147483647 w 1338"/>
              <a:gd name="T23" fmla="*/ 2147483647 h 385"/>
              <a:gd name="T24" fmla="*/ 2147483647 w 1338"/>
              <a:gd name="T25" fmla="*/ 2147483647 h 385"/>
              <a:gd name="T26" fmla="*/ 2147483647 w 1338"/>
              <a:gd name="T27" fmla="*/ 2147483647 h 385"/>
              <a:gd name="T28" fmla="*/ 2147483647 w 1338"/>
              <a:gd name="T29" fmla="*/ 2147483647 h 385"/>
              <a:gd name="T30" fmla="*/ 2147483647 w 1338"/>
              <a:gd name="T31" fmla="*/ 2147483647 h 385"/>
              <a:gd name="T32" fmla="*/ 2147483647 w 1338"/>
              <a:gd name="T33" fmla="*/ 2147483647 h 385"/>
              <a:gd name="T34" fmla="*/ 2147483647 w 1338"/>
              <a:gd name="T35" fmla="*/ 2147483647 h 385"/>
              <a:gd name="T36" fmla="*/ 2147483647 w 1338"/>
              <a:gd name="T37" fmla="*/ 2147483647 h 385"/>
              <a:gd name="T38" fmla="*/ 2147483647 w 1338"/>
              <a:gd name="T39" fmla="*/ 2147483647 h 385"/>
              <a:gd name="T40" fmla="*/ 2147483647 w 1338"/>
              <a:gd name="T41" fmla="*/ 2147483647 h 385"/>
              <a:gd name="T42" fmla="*/ 2147483647 w 1338"/>
              <a:gd name="T43" fmla="*/ 2147483647 h 385"/>
              <a:gd name="T44" fmla="*/ 2147483647 w 1338"/>
              <a:gd name="T45" fmla="*/ 2147483647 h 385"/>
              <a:gd name="T46" fmla="*/ 2147483647 w 1338"/>
              <a:gd name="T47" fmla="*/ 2147483647 h 385"/>
              <a:gd name="T48" fmla="*/ 2147483647 w 1338"/>
              <a:gd name="T49" fmla="*/ 2147483647 h 385"/>
              <a:gd name="T50" fmla="*/ 2147483647 w 1338"/>
              <a:gd name="T51" fmla="*/ 2147483647 h 385"/>
              <a:gd name="T52" fmla="*/ 2147483647 w 1338"/>
              <a:gd name="T53" fmla="*/ 2147483647 h 385"/>
              <a:gd name="T54" fmla="*/ 2147483647 w 1338"/>
              <a:gd name="T55" fmla="*/ 2147483647 h 385"/>
              <a:gd name="T56" fmla="*/ 2147483647 w 1338"/>
              <a:gd name="T57" fmla="*/ 0 h 385"/>
              <a:gd name="T58" fmla="*/ 2147483647 w 1338"/>
              <a:gd name="T59" fmla="*/ 2147483647 h 385"/>
              <a:gd name="T60" fmla="*/ 2147483647 w 1338"/>
              <a:gd name="T61" fmla="*/ 2147483647 h 385"/>
              <a:gd name="T62" fmla="*/ 2147483647 w 1338"/>
              <a:gd name="T63" fmla="*/ 2147483647 h 385"/>
              <a:gd name="T64" fmla="*/ 2147483647 w 1338"/>
              <a:gd name="T65" fmla="*/ 2147483647 h 385"/>
              <a:gd name="T66" fmla="*/ 2147483647 w 1338"/>
              <a:gd name="T67" fmla="*/ 2147483647 h 385"/>
              <a:gd name="T68" fmla="*/ 2147483647 w 1338"/>
              <a:gd name="T69" fmla="*/ 2147483647 h 385"/>
              <a:gd name="T70" fmla="*/ 2147483647 w 1338"/>
              <a:gd name="T71" fmla="*/ 2147483647 h 385"/>
              <a:gd name="T72" fmla="*/ 2147483647 w 1338"/>
              <a:gd name="T73" fmla="*/ 2147483647 h 385"/>
              <a:gd name="T74" fmla="*/ 2147483647 w 1338"/>
              <a:gd name="T75" fmla="*/ 2147483647 h 385"/>
              <a:gd name="T76" fmla="*/ 2147483647 w 1338"/>
              <a:gd name="T77" fmla="*/ 2147483647 h 385"/>
              <a:gd name="T78" fmla="*/ 2147483647 w 1338"/>
              <a:gd name="T79" fmla="*/ 2147483647 h 385"/>
              <a:gd name="T80" fmla="*/ 2147483647 w 1338"/>
              <a:gd name="T81" fmla="*/ 2147483647 h 385"/>
              <a:gd name="T82" fmla="*/ 2147483647 w 1338"/>
              <a:gd name="T83" fmla="*/ 2147483647 h 385"/>
              <a:gd name="T84" fmla="*/ 2147483647 w 1338"/>
              <a:gd name="T85" fmla="*/ 2147483647 h 385"/>
              <a:gd name="T86" fmla="*/ 2147483647 w 1338"/>
              <a:gd name="T87" fmla="*/ 2147483647 h 385"/>
              <a:gd name="T88" fmla="*/ 2147483647 w 1338"/>
              <a:gd name="T89" fmla="*/ 2147483647 h 385"/>
              <a:gd name="T90" fmla="*/ 2147483647 w 1338"/>
              <a:gd name="T91" fmla="*/ 2147483647 h 385"/>
              <a:gd name="T92" fmla="*/ 2147483647 w 1338"/>
              <a:gd name="T93" fmla="*/ 2147483647 h 385"/>
              <a:gd name="T94" fmla="*/ 2147483647 w 1338"/>
              <a:gd name="T95" fmla="*/ 2147483647 h 385"/>
              <a:gd name="T96" fmla="*/ 2147483647 w 1338"/>
              <a:gd name="T97" fmla="*/ 2147483647 h 385"/>
              <a:gd name="T98" fmla="*/ 2147483647 w 1338"/>
              <a:gd name="T99" fmla="*/ 2147483647 h 385"/>
              <a:gd name="T100" fmla="*/ 2147483647 w 1338"/>
              <a:gd name="T101" fmla="*/ 2147483647 h 385"/>
              <a:gd name="T102" fmla="*/ 2147483647 w 1338"/>
              <a:gd name="T103" fmla="*/ 0 h 3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338"/>
              <a:gd name="T157" fmla="*/ 0 h 385"/>
              <a:gd name="T158" fmla="*/ 1338 w 1338"/>
              <a:gd name="T159" fmla="*/ 385 h 38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338" h="385">
                <a:moveTo>
                  <a:pt x="0" y="0"/>
                </a:moveTo>
                <a:lnTo>
                  <a:pt x="3" y="39"/>
                </a:lnTo>
                <a:lnTo>
                  <a:pt x="12" y="78"/>
                </a:lnTo>
                <a:lnTo>
                  <a:pt x="25" y="115"/>
                </a:lnTo>
                <a:lnTo>
                  <a:pt x="43" y="150"/>
                </a:lnTo>
                <a:lnTo>
                  <a:pt x="66" y="183"/>
                </a:lnTo>
                <a:lnTo>
                  <a:pt x="94" y="215"/>
                </a:lnTo>
                <a:lnTo>
                  <a:pt x="126" y="245"/>
                </a:lnTo>
                <a:lnTo>
                  <a:pt x="161" y="272"/>
                </a:lnTo>
                <a:lnTo>
                  <a:pt x="199" y="296"/>
                </a:lnTo>
                <a:lnTo>
                  <a:pt x="242" y="319"/>
                </a:lnTo>
                <a:lnTo>
                  <a:pt x="287" y="338"/>
                </a:lnTo>
                <a:lnTo>
                  <a:pt x="335" y="354"/>
                </a:lnTo>
                <a:lnTo>
                  <a:pt x="385" y="367"/>
                </a:lnTo>
                <a:lnTo>
                  <a:pt x="437" y="376"/>
                </a:lnTo>
                <a:lnTo>
                  <a:pt x="491" y="382"/>
                </a:lnTo>
                <a:lnTo>
                  <a:pt x="547" y="384"/>
                </a:lnTo>
                <a:lnTo>
                  <a:pt x="706" y="384"/>
                </a:lnTo>
                <a:lnTo>
                  <a:pt x="783" y="380"/>
                </a:lnTo>
                <a:lnTo>
                  <a:pt x="858" y="369"/>
                </a:lnTo>
                <a:lnTo>
                  <a:pt x="929" y="350"/>
                </a:lnTo>
                <a:lnTo>
                  <a:pt x="996" y="326"/>
                </a:lnTo>
                <a:lnTo>
                  <a:pt x="1057" y="294"/>
                </a:lnTo>
                <a:lnTo>
                  <a:pt x="1112" y="257"/>
                </a:lnTo>
                <a:lnTo>
                  <a:pt x="1159" y="215"/>
                </a:lnTo>
                <a:lnTo>
                  <a:pt x="1198" y="168"/>
                </a:lnTo>
                <a:lnTo>
                  <a:pt x="1337" y="168"/>
                </a:lnTo>
                <a:lnTo>
                  <a:pt x="1174" y="0"/>
                </a:lnTo>
                <a:lnTo>
                  <a:pt x="900" y="168"/>
                </a:lnTo>
                <a:lnTo>
                  <a:pt x="1039" y="168"/>
                </a:lnTo>
                <a:lnTo>
                  <a:pt x="1006" y="209"/>
                </a:lnTo>
                <a:lnTo>
                  <a:pt x="967" y="247"/>
                </a:lnTo>
                <a:lnTo>
                  <a:pt x="921" y="280"/>
                </a:lnTo>
                <a:lnTo>
                  <a:pt x="870" y="310"/>
                </a:lnTo>
                <a:lnTo>
                  <a:pt x="815" y="335"/>
                </a:lnTo>
                <a:lnTo>
                  <a:pt x="756" y="355"/>
                </a:lnTo>
                <a:lnTo>
                  <a:pt x="692" y="371"/>
                </a:lnTo>
                <a:lnTo>
                  <a:pt x="627" y="380"/>
                </a:lnTo>
                <a:lnTo>
                  <a:pt x="529" y="364"/>
                </a:lnTo>
                <a:lnTo>
                  <a:pt x="441" y="336"/>
                </a:lnTo>
                <a:lnTo>
                  <a:pt x="361" y="298"/>
                </a:lnTo>
                <a:lnTo>
                  <a:pt x="292" y="252"/>
                </a:lnTo>
                <a:lnTo>
                  <a:pt x="262" y="225"/>
                </a:lnTo>
                <a:lnTo>
                  <a:pt x="236" y="197"/>
                </a:lnTo>
                <a:lnTo>
                  <a:pt x="213" y="167"/>
                </a:lnTo>
                <a:lnTo>
                  <a:pt x="194" y="136"/>
                </a:lnTo>
                <a:lnTo>
                  <a:pt x="179" y="103"/>
                </a:lnTo>
                <a:lnTo>
                  <a:pt x="168" y="70"/>
                </a:lnTo>
                <a:lnTo>
                  <a:pt x="161" y="36"/>
                </a:lnTo>
                <a:lnTo>
                  <a:pt x="159" y="0"/>
                </a:lnTo>
              </a:path>
            </a:pathLst>
          </a:custGeom>
          <a:solidFill>
            <a:srgbClr val="0000CC"/>
          </a:solidFill>
          <a:ln w="12700" cap="rnd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4" name="Freeform 10"/>
          <p:cNvSpPr>
            <a:spLocks/>
          </p:cNvSpPr>
          <p:nvPr/>
        </p:nvSpPr>
        <p:spPr bwMode="auto">
          <a:xfrm>
            <a:off x="3571868" y="3500438"/>
            <a:ext cx="2090738" cy="458788"/>
          </a:xfrm>
          <a:custGeom>
            <a:avLst/>
            <a:gdLst>
              <a:gd name="T0" fmla="*/ 0 w 1317"/>
              <a:gd name="T1" fmla="*/ 2147483647 h 289"/>
              <a:gd name="T2" fmla="*/ 2147483647 w 1317"/>
              <a:gd name="T3" fmla="*/ 2147483647 h 289"/>
              <a:gd name="T4" fmla="*/ 2147483647 w 1317"/>
              <a:gd name="T5" fmla="*/ 2147483647 h 289"/>
              <a:gd name="T6" fmla="*/ 2147483647 w 1317"/>
              <a:gd name="T7" fmla="*/ 2147483647 h 289"/>
              <a:gd name="T8" fmla="*/ 2147483647 w 1317"/>
              <a:gd name="T9" fmla="*/ 2147483647 h 289"/>
              <a:gd name="T10" fmla="*/ 2147483647 w 1317"/>
              <a:gd name="T11" fmla="*/ 2147483647 h 289"/>
              <a:gd name="T12" fmla="*/ 2147483647 w 1317"/>
              <a:gd name="T13" fmla="*/ 2147483647 h 289"/>
              <a:gd name="T14" fmla="*/ 2147483647 w 1317"/>
              <a:gd name="T15" fmla="*/ 2147483647 h 289"/>
              <a:gd name="T16" fmla="*/ 2147483647 w 1317"/>
              <a:gd name="T17" fmla="*/ 2147483647 h 289"/>
              <a:gd name="T18" fmla="*/ 2147483647 w 1317"/>
              <a:gd name="T19" fmla="*/ 2147483647 h 289"/>
              <a:gd name="T20" fmla="*/ 2147483647 w 1317"/>
              <a:gd name="T21" fmla="*/ 2147483647 h 289"/>
              <a:gd name="T22" fmla="*/ 2147483647 w 1317"/>
              <a:gd name="T23" fmla="*/ 2147483647 h 289"/>
              <a:gd name="T24" fmla="*/ 2147483647 w 1317"/>
              <a:gd name="T25" fmla="*/ 2147483647 h 289"/>
              <a:gd name="T26" fmla="*/ 2147483647 w 1317"/>
              <a:gd name="T27" fmla="*/ 0 h 289"/>
              <a:gd name="T28" fmla="*/ 2147483647 w 1317"/>
              <a:gd name="T29" fmla="*/ 0 h 289"/>
              <a:gd name="T30" fmla="*/ 2147483647 w 1317"/>
              <a:gd name="T31" fmla="*/ 2147483647 h 289"/>
              <a:gd name="T32" fmla="*/ 2147483647 w 1317"/>
              <a:gd name="T33" fmla="*/ 2147483647 h 289"/>
              <a:gd name="T34" fmla="*/ 2147483647 w 1317"/>
              <a:gd name="T35" fmla="*/ 2147483647 h 289"/>
              <a:gd name="T36" fmla="*/ 2147483647 w 1317"/>
              <a:gd name="T37" fmla="*/ 2147483647 h 289"/>
              <a:gd name="T38" fmla="*/ 2147483647 w 1317"/>
              <a:gd name="T39" fmla="*/ 2147483647 h 289"/>
              <a:gd name="T40" fmla="*/ 2147483647 w 1317"/>
              <a:gd name="T41" fmla="*/ 2147483647 h 289"/>
              <a:gd name="T42" fmla="*/ 2147483647 w 1317"/>
              <a:gd name="T43" fmla="*/ 2147483647 h 289"/>
              <a:gd name="T44" fmla="*/ 2147483647 w 1317"/>
              <a:gd name="T45" fmla="*/ 2147483647 h 289"/>
              <a:gd name="T46" fmla="*/ 2147483647 w 1317"/>
              <a:gd name="T47" fmla="*/ 2147483647 h 289"/>
              <a:gd name="T48" fmla="*/ 2147483647 w 1317"/>
              <a:gd name="T49" fmla="*/ 2147483647 h 289"/>
              <a:gd name="T50" fmla="*/ 2147483647 w 1317"/>
              <a:gd name="T51" fmla="*/ 2147483647 h 289"/>
              <a:gd name="T52" fmla="*/ 2147483647 w 1317"/>
              <a:gd name="T53" fmla="*/ 2147483647 h 289"/>
              <a:gd name="T54" fmla="*/ 2147483647 w 1317"/>
              <a:gd name="T55" fmla="*/ 2147483647 h 289"/>
              <a:gd name="T56" fmla="*/ 2147483647 w 1317"/>
              <a:gd name="T57" fmla="*/ 2147483647 h 289"/>
              <a:gd name="T58" fmla="*/ 2147483647 w 1317"/>
              <a:gd name="T59" fmla="*/ 2147483647 h 289"/>
              <a:gd name="T60" fmla="*/ 2147483647 w 1317"/>
              <a:gd name="T61" fmla="*/ 2147483647 h 289"/>
              <a:gd name="T62" fmla="*/ 2147483647 w 1317"/>
              <a:gd name="T63" fmla="*/ 2147483647 h 289"/>
              <a:gd name="T64" fmla="*/ 2147483647 w 1317"/>
              <a:gd name="T65" fmla="*/ 2147483647 h 289"/>
              <a:gd name="T66" fmla="*/ 2147483647 w 1317"/>
              <a:gd name="T67" fmla="*/ 2147483647 h 289"/>
              <a:gd name="T68" fmla="*/ 2147483647 w 1317"/>
              <a:gd name="T69" fmla="*/ 2147483647 h 289"/>
              <a:gd name="T70" fmla="*/ 2147483647 w 1317"/>
              <a:gd name="T71" fmla="*/ 2147483647 h 289"/>
              <a:gd name="T72" fmla="*/ 2147483647 w 1317"/>
              <a:gd name="T73" fmla="*/ 2147483647 h 289"/>
              <a:gd name="T74" fmla="*/ 2147483647 w 1317"/>
              <a:gd name="T75" fmla="*/ 2147483647 h 289"/>
              <a:gd name="T76" fmla="*/ 2147483647 w 1317"/>
              <a:gd name="T77" fmla="*/ 2147483647 h 289"/>
              <a:gd name="T78" fmla="*/ 2147483647 w 1317"/>
              <a:gd name="T79" fmla="*/ 2147483647 h 289"/>
              <a:gd name="T80" fmla="*/ 2147483647 w 1317"/>
              <a:gd name="T81" fmla="*/ 2147483647 h 289"/>
              <a:gd name="T82" fmla="*/ 2147483647 w 1317"/>
              <a:gd name="T83" fmla="*/ 2147483647 h 289"/>
              <a:gd name="T84" fmla="*/ 2147483647 w 1317"/>
              <a:gd name="T85" fmla="*/ 2147483647 h 289"/>
              <a:gd name="T86" fmla="*/ 2147483647 w 1317"/>
              <a:gd name="T87" fmla="*/ 2147483647 h 289"/>
              <a:gd name="T88" fmla="*/ 2147483647 w 1317"/>
              <a:gd name="T89" fmla="*/ 2147483647 h 289"/>
              <a:gd name="T90" fmla="*/ 2147483647 w 1317"/>
              <a:gd name="T91" fmla="*/ 2147483647 h 289"/>
              <a:gd name="T92" fmla="*/ 2147483647 w 1317"/>
              <a:gd name="T93" fmla="*/ 2147483647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7"/>
              <a:gd name="T142" fmla="*/ 0 h 289"/>
              <a:gd name="T143" fmla="*/ 1317 w 1317"/>
              <a:gd name="T144" fmla="*/ 289 h 28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7" h="289">
                <a:moveTo>
                  <a:pt x="0" y="288"/>
                </a:moveTo>
                <a:lnTo>
                  <a:pt x="3" y="259"/>
                </a:lnTo>
                <a:lnTo>
                  <a:pt x="10" y="230"/>
                </a:lnTo>
                <a:lnTo>
                  <a:pt x="22" y="203"/>
                </a:lnTo>
                <a:lnTo>
                  <a:pt x="38" y="176"/>
                </a:lnTo>
                <a:lnTo>
                  <a:pt x="59" y="151"/>
                </a:lnTo>
                <a:lnTo>
                  <a:pt x="84" y="127"/>
                </a:lnTo>
                <a:lnTo>
                  <a:pt x="112" y="105"/>
                </a:lnTo>
                <a:lnTo>
                  <a:pt x="144" y="85"/>
                </a:lnTo>
                <a:lnTo>
                  <a:pt x="178" y="66"/>
                </a:lnTo>
                <a:lnTo>
                  <a:pt x="216" y="49"/>
                </a:lnTo>
                <a:lnTo>
                  <a:pt x="300" y="23"/>
                </a:lnTo>
                <a:lnTo>
                  <a:pt x="392" y="6"/>
                </a:lnTo>
                <a:lnTo>
                  <a:pt x="491" y="0"/>
                </a:lnTo>
                <a:lnTo>
                  <a:pt x="680" y="0"/>
                </a:lnTo>
                <a:lnTo>
                  <a:pt x="757" y="4"/>
                </a:lnTo>
                <a:lnTo>
                  <a:pt x="830" y="14"/>
                </a:lnTo>
                <a:lnTo>
                  <a:pt x="900" y="31"/>
                </a:lnTo>
                <a:lnTo>
                  <a:pt x="963" y="53"/>
                </a:lnTo>
                <a:lnTo>
                  <a:pt x="1020" y="81"/>
                </a:lnTo>
                <a:lnTo>
                  <a:pt x="1070" y="114"/>
                </a:lnTo>
                <a:lnTo>
                  <a:pt x="1111" y="151"/>
                </a:lnTo>
                <a:lnTo>
                  <a:pt x="1142" y="192"/>
                </a:lnTo>
                <a:lnTo>
                  <a:pt x="1316" y="192"/>
                </a:lnTo>
                <a:lnTo>
                  <a:pt x="1075" y="288"/>
                </a:lnTo>
                <a:lnTo>
                  <a:pt x="779" y="192"/>
                </a:lnTo>
                <a:lnTo>
                  <a:pt x="953" y="192"/>
                </a:lnTo>
                <a:lnTo>
                  <a:pt x="928" y="157"/>
                </a:lnTo>
                <a:lnTo>
                  <a:pt x="895" y="125"/>
                </a:lnTo>
                <a:lnTo>
                  <a:pt x="856" y="96"/>
                </a:lnTo>
                <a:lnTo>
                  <a:pt x="811" y="70"/>
                </a:lnTo>
                <a:lnTo>
                  <a:pt x="761" y="48"/>
                </a:lnTo>
                <a:lnTo>
                  <a:pt x="706" y="29"/>
                </a:lnTo>
                <a:lnTo>
                  <a:pt x="647" y="15"/>
                </a:lnTo>
                <a:lnTo>
                  <a:pt x="585" y="6"/>
                </a:lnTo>
                <a:lnTo>
                  <a:pt x="502" y="20"/>
                </a:lnTo>
                <a:lnTo>
                  <a:pt x="426" y="42"/>
                </a:lnTo>
                <a:lnTo>
                  <a:pt x="359" y="70"/>
                </a:lnTo>
                <a:lnTo>
                  <a:pt x="302" y="105"/>
                </a:lnTo>
                <a:lnTo>
                  <a:pt x="254" y="145"/>
                </a:lnTo>
                <a:lnTo>
                  <a:pt x="235" y="167"/>
                </a:lnTo>
                <a:lnTo>
                  <a:pt x="220" y="190"/>
                </a:lnTo>
                <a:lnTo>
                  <a:pt x="207" y="214"/>
                </a:lnTo>
                <a:lnTo>
                  <a:pt x="197" y="238"/>
                </a:lnTo>
                <a:lnTo>
                  <a:pt x="192" y="263"/>
                </a:lnTo>
                <a:lnTo>
                  <a:pt x="190" y="288"/>
                </a:lnTo>
              </a:path>
            </a:pathLst>
          </a:custGeom>
          <a:solidFill>
            <a:srgbClr val="0000CC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5" name="Freeform 11"/>
          <p:cNvSpPr>
            <a:spLocks/>
          </p:cNvSpPr>
          <p:nvPr/>
        </p:nvSpPr>
        <p:spPr bwMode="auto">
          <a:xfrm>
            <a:off x="3708400" y="4437063"/>
            <a:ext cx="1703388" cy="611187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7" y="66"/>
                </a:lnTo>
                <a:lnTo>
                  <a:pt x="1030" y="95"/>
                </a:lnTo>
                <a:lnTo>
                  <a:pt x="1011" y="128"/>
                </a:lnTo>
                <a:lnTo>
                  <a:pt x="989" y="161"/>
                </a:lnTo>
                <a:lnTo>
                  <a:pt x="963" y="193"/>
                </a:lnTo>
                <a:lnTo>
                  <a:pt x="936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0" y="380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1" y="370"/>
                </a:lnTo>
                <a:lnTo>
                  <a:pt x="353" y="358"/>
                </a:lnTo>
                <a:lnTo>
                  <a:pt x="307" y="342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8"/>
                </a:lnTo>
                <a:lnTo>
                  <a:pt x="96" y="179"/>
                </a:lnTo>
                <a:lnTo>
                  <a:pt x="72" y="138"/>
                </a:lnTo>
                <a:lnTo>
                  <a:pt x="51" y="98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41275" cap="rnd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V="1">
            <a:off x="1714480" y="3143248"/>
            <a:ext cx="285752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571472" y="3786190"/>
            <a:ext cx="1609725" cy="835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smtClean="0">
                <a:solidFill>
                  <a:srgbClr val="FF0066"/>
                </a:solidFill>
              </a:rPr>
              <a:t>DIETA NORMAL</a:t>
            </a:r>
            <a:endParaRPr lang="es-ES_tradnl" sz="2400" b="1" dirty="0">
              <a:solidFill>
                <a:srgbClr val="FF0066"/>
              </a:solidFill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857224" y="1428736"/>
            <a:ext cx="2747952" cy="40011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 u="sng" dirty="0" smtClean="0">
                <a:solidFill>
                  <a:srgbClr val="FF0066"/>
                </a:solidFill>
              </a:rPr>
              <a:t>AYUNO prolongado</a:t>
            </a:r>
            <a:endParaRPr lang="es-ES" sz="2000" b="1" u="sng" dirty="0">
              <a:solidFill>
                <a:srgbClr val="FF0066"/>
              </a:solidFill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2071670" y="1785926"/>
            <a:ext cx="45719" cy="42862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2 CuadroTexto"/>
          <p:cNvSpPr txBox="1">
            <a:spLocks noChangeArrowheads="1"/>
          </p:cNvSpPr>
          <p:nvPr/>
        </p:nvSpPr>
        <p:spPr bwMode="auto">
          <a:xfrm>
            <a:off x="7019925" y="571480"/>
            <a:ext cx="2016125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MX" altLang="es-AR" sz="1800" b="1" dirty="0" smtClean="0">
              <a:solidFill>
                <a:srgbClr val="C00000"/>
              </a:solidFill>
            </a:endParaRPr>
          </a:p>
          <a:p>
            <a:pPr algn="ctr"/>
            <a:endParaRPr lang="es-AR" altLang="es-AR" sz="1800" b="1" dirty="0" smtClean="0">
              <a:solidFill>
                <a:srgbClr val="C00000"/>
              </a:solidFill>
            </a:endParaRPr>
          </a:p>
          <a:p>
            <a:pPr algn="ctr"/>
            <a:r>
              <a:rPr lang="es-MX" altLang="es-AR" sz="1800" b="1" dirty="0" smtClean="0">
                <a:solidFill>
                  <a:srgbClr val="C00000"/>
                </a:solidFill>
              </a:rPr>
              <a:t>En </a:t>
            </a:r>
            <a:r>
              <a:rPr lang="es-MX" altLang="es-AR" sz="1800" b="1" dirty="0">
                <a:solidFill>
                  <a:srgbClr val="C00000"/>
                </a:solidFill>
              </a:rPr>
              <a:t>estado de </a:t>
            </a:r>
            <a:r>
              <a:rPr lang="es-MX" altLang="es-AR" sz="1800" b="1" dirty="0"/>
              <a:t>reposo</a:t>
            </a:r>
            <a:r>
              <a:rPr lang="es-MX" altLang="es-AR" sz="1800" b="1" dirty="0">
                <a:solidFill>
                  <a:srgbClr val="C00000"/>
                </a:solidFill>
              </a:rPr>
              <a:t> utiliza el 60% de la glucosa total consumida por el 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organismo</a:t>
            </a:r>
          </a:p>
          <a:p>
            <a:pPr algn="ctr"/>
            <a:endParaRPr lang="es-MX" altLang="es-AR" sz="1800" b="1" dirty="0" smtClean="0">
              <a:solidFill>
                <a:srgbClr val="C00000"/>
              </a:solidFill>
            </a:endParaRPr>
          </a:p>
          <a:p>
            <a:pPr algn="ctr"/>
            <a:r>
              <a:rPr lang="es-MX" altLang="es-AR" sz="1800" b="1" dirty="0" smtClean="0">
                <a:solidFill>
                  <a:srgbClr val="C00000"/>
                </a:solidFill>
              </a:rPr>
              <a:t>Los </a:t>
            </a:r>
            <a:r>
              <a:rPr lang="es-MX" altLang="es-AR" sz="1800" b="1" dirty="0" smtClean="0"/>
              <a:t>AG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 no atraviesan la barrera </a:t>
            </a:r>
            <a:r>
              <a:rPr lang="es-MX" altLang="es-AR" sz="1800" b="1" dirty="0" err="1" smtClean="0">
                <a:solidFill>
                  <a:srgbClr val="C00000"/>
                </a:solidFill>
              </a:rPr>
              <a:t>hematoencefálica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, circulan por sangre unidos a albúmina </a:t>
            </a:r>
            <a:r>
              <a:rPr lang="es-MX" altLang="es-AR" sz="1800" b="1" dirty="0" smtClean="0">
                <a:solidFill>
                  <a:srgbClr val="C00000"/>
                </a:solidFill>
                <a:sym typeface="Wingdings" pitchFamily="2" charset="2"/>
              </a:rPr>
              <a:t> no sirven como combustible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  </a:t>
            </a:r>
          </a:p>
          <a:p>
            <a:pPr algn="ctr"/>
            <a:endParaRPr lang="es-MX" altLang="es-AR" sz="1800" b="1" dirty="0">
              <a:solidFill>
                <a:srgbClr val="C00000"/>
              </a:solidFill>
            </a:endParaRPr>
          </a:p>
          <a:p>
            <a:pPr algn="ctr"/>
            <a:endParaRPr lang="es-MX" altLang="es-AR" sz="1800" b="1" dirty="0">
              <a:solidFill>
                <a:srgbClr val="C00000"/>
              </a:solidFill>
            </a:endParaRPr>
          </a:p>
          <a:p>
            <a:pPr algn="ctr"/>
            <a:endParaRPr lang="es-MX" altLang="es-AR" sz="1800" b="1" dirty="0" smtClean="0">
              <a:solidFill>
                <a:srgbClr val="C00000"/>
              </a:solidFill>
            </a:endParaRPr>
          </a:p>
        </p:txBody>
      </p:sp>
      <p:sp>
        <p:nvSpPr>
          <p:cNvPr id="17" name="1 CuadroTexto"/>
          <p:cNvSpPr txBox="1">
            <a:spLocks noChangeArrowheads="1"/>
          </p:cNvSpPr>
          <p:nvPr/>
        </p:nvSpPr>
        <p:spPr bwMode="auto">
          <a:xfrm>
            <a:off x="500034" y="2857496"/>
            <a:ext cx="1624163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 smtClean="0"/>
              <a:t>Combustible único</a:t>
            </a:r>
            <a:endParaRPr lang="es-AR" altLang="es-AR" b="1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14282" y="0"/>
            <a:ext cx="8642350" cy="10001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CEREBRO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fuentes de energía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41989" grpId="0" animBg="1"/>
      <p:bldP spid="41996" grpId="0" animBg="1"/>
      <p:bldP spid="41997" grpId="0" animBg="1"/>
      <p:bldP spid="41998" grpId="0" animBg="1"/>
      <p:bldP spid="15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496" y="-24"/>
            <a:ext cx="8107032" cy="676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19100"/>
            <a:ext cx="9001125" cy="6019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366713"/>
            <a:ext cx="9067800" cy="61245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esktop\LIBROS\Figuras del Crash\Metabolismo\1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5000660" cy="6650513"/>
          </a:xfrm>
          <a:prstGeom prst="rect">
            <a:avLst/>
          </a:prstGeom>
          <a:noFill/>
        </p:spPr>
      </p:pic>
      <p:sp>
        <p:nvSpPr>
          <p:cNvPr id="3" name="1 CuadroTexto"/>
          <p:cNvSpPr txBox="1">
            <a:spLocks noChangeArrowheads="1"/>
          </p:cNvSpPr>
          <p:nvPr/>
        </p:nvSpPr>
        <p:spPr bwMode="auto">
          <a:xfrm>
            <a:off x="5580063" y="357166"/>
            <a:ext cx="3313112" cy="63401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buFontTx/>
              <a:buChar char="•"/>
            </a:pPr>
            <a:r>
              <a:rPr lang="es-MX" altLang="es-AR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El metabolismo </a:t>
            </a:r>
            <a:endParaRPr lang="es-MX" altLang="es-AR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posee </a:t>
            </a:r>
            <a:r>
              <a:rPr lang="es-MX" altLang="es-AR" sz="1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aspectos comunes </a:t>
            </a: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 la </a:t>
            </a:r>
            <a:r>
              <a:rPr lang="es-MX" altLang="es-AR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gran cantidad de reacciones que se producen en </a:t>
            </a: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todas las células</a:t>
            </a:r>
            <a:endParaRPr lang="es-MX" altLang="es-AR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/>
            <a:endParaRPr lang="es-MX" altLang="es-AR" sz="2000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Tx/>
              <a:buChar char="•"/>
            </a:pPr>
            <a:r>
              <a:rPr lang="es-MX" alt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Reacciones metabólicas</a:t>
            </a:r>
            <a:endParaRPr lang="es-MX" altLang="es-AR" sz="1800" b="1" dirty="0" smtClean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Numero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reacciones: </a:t>
            </a:r>
            <a:r>
              <a:rPr lang="es-MX" altLang="es-AR" sz="1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muy grande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Clases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reacciones: </a:t>
            </a:r>
            <a:r>
              <a:rPr lang="es-MX" altLang="es-AR" sz="1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pocas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Mecanismos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regulación: </a:t>
            </a:r>
            <a:r>
              <a:rPr lang="es-MX" altLang="es-AR" sz="18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similares</a:t>
            </a:r>
          </a:p>
          <a:p>
            <a:pPr marL="342900" indent="-342900" eaLnBrk="1" hangingPunct="1"/>
            <a:endParaRPr lang="es-MX" altLang="es-AR" sz="1800" b="1" dirty="0">
              <a:solidFill>
                <a:srgbClr val="993366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eaLnBrk="1" hangingPunct="1">
              <a:buFontTx/>
              <a:buChar char="•"/>
            </a:pPr>
            <a:r>
              <a:rPr lang="es-MX" alt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Vías metabólicas 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Están </a:t>
            </a:r>
            <a:r>
              <a:rPr lang="es-MX" altLang="es-AR" sz="1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interrelacionadas asegurando así un </a:t>
            </a:r>
            <a:r>
              <a:rPr lang="es-MX" altLang="es-AR" sz="18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comportamiento funcional, unitario del </a:t>
            </a:r>
            <a:r>
              <a:rPr lang="es-MX" altLang="es-AR" sz="18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organismo</a:t>
            </a:r>
            <a:endParaRPr lang="es-MX" altLang="es-AR" sz="1800" b="1" i="1" dirty="0">
              <a:solidFill>
                <a:srgbClr val="7030A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0" y="1785926"/>
            <a:ext cx="5261377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AR" altLang="es-A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METABOLISMO</a:t>
            </a:r>
          </a:p>
          <a:p>
            <a:pPr algn="ctr"/>
            <a:r>
              <a:rPr lang="es-AR" altLang="es-A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Conjunto </a:t>
            </a:r>
            <a:r>
              <a:rPr lang="es-AR" altLang="es-A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reacciones químicas </a:t>
            </a:r>
            <a:endParaRPr lang="es-AR" altLang="es-AR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AR" altLang="es-A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que </a:t>
            </a:r>
            <a:r>
              <a:rPr lang="es-AR" altLang="es-A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 llevan a cabo en las células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1357290" y="1285860"/>
            <a:ext cx="1214437" cy="214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6" name="5 Rectángulo redondeado"/>
          <p:cNvSpPr/>
          <p:nvPr/>
        </p:nvSpPr>
        <p:spPr>
          <a:xfrm>
            <a:off x="1" y="3929066"/>
            <a:ext cx="1142976" cy="35718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7" name="6 Rectángulo redondeado"/>
          <p:cNvSpPr/>
          <p:nvPr/>
        </p:nvSpPr>
        <p:spPr>
          <a:xfrm>
            <a:off x="3786182" y="4643446"/>
            <a:ext cx="1143008" cy="21431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8" name="7 Rectángulo redondeado"/>
          <p:cNvSpPr/>
          <p:nvPr/>
        </p:nvSpPr>
        <p:spPr>
          <a:xfrm>
            <a:off x="3000364" y="6143644"/>
            <a:ext cx="642942" cy="28575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42976" y="2231777"/>
            <a:ext cx="656942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REGULADORES HORMONALES </a:t>
            </a:r>
          </a:p>
          <a:p>
            <a:pPr algn="ctr"/>
            <a:endParaRPr lang="es-ES_tradn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DEL</a:t>
            </a:r>
          </a:p>
          <a:p>
            <a:pPr algn="ctr"/>
            <a:endParaRPr lang="es-ES_tradn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METABOLISMO ENERGÉTICO</a:t>
            </a:r>
            <a:endParaRPr lang="es-A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714356"/>
            <a:ext cx="7931224" cy="780696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ACCIONES METABÓLICAS – INSULINA</a:t>
            </a:r>
            <a:br>
              <a:rPr lang="es-AR" dirty="0" smtClean="0"/>
            </a:br>
            <a:r>
              <a:rPr lang="es-AR" sz="3600" dirty="0" smtClean="0"/>
              <a:t>(Anabólica – </a:t>
            </a:r>
            <a:r>
              <a:rPr lang="es-AR" sz="3600" dirty="0" err="1" smtClean="0"/>
              <a:t>Hipoglucemiante</a:t>
            </a:r>
            <a:r>
              <a:rPr lang="es-AR" sz="3600" dirty="0" smtClean="0"/>
              <a:t>)</a:t>
            </a:r>
            <a:endParaRPr lang="es-AR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467544" y="185531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Hidratos de carbono</a:t>
            </a:r>
            <a:endParaRPr lang="es-AR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07504" y="3284984"/>
            <a:ext cx="28083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rgbClr val="0000CC"/>
                </a:solidFill>
              </a:rPr>
              <a:t>Aumenta la captación de glucosa</a:t>
            </a:r>
            <a:r>
              <a:rPr lang="es-AR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glicólisis, vía de las pentosas, oxidación completa de glucosa.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Activa la </a:t>
            </a:r>
            <a:r>
              <a:rPr lang="es-AR" dirty="0" err="1" smtClean="0"/>
              <a:t>glucogenogénesis</a:t>
            </a:r>
            <a:r>
              <a:rPr lang="es-AR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Inhibe la </a:t>
            </a:r>
            <a:r>
              <a:rPr lang="es-AR" dirty="0" err="1" smtClean="0"/>
              <a:t>glucogenólisis</a:t>
            </a:r>
            <a:endParaRPr lang="es-A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Inhibe la gluconeogénesis.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srgbClr val="FF0000"/>
                </a:solidFill>
              </a:rPr>
              <a:t>Disminuye la glucemia</a:t>
            </a:r>
            <a:r>
              <a:rPr lang="es-AR" dirty="0" smtClean="0"/>
              <a:t>.</a:t>
            </a:r>
          </a:p>
        </p:txBody>
      </p:sp>
      <p:sp>
        <p:nvSpPr>
          <p:cNvPr id="11" name="10 Flecha abajo"/>
          <p:cNvSpPr/>
          <p:nvPr/>
        </p:nvSpPr>
        <p:spPr>
          <a:xfrm>
            <a:off x="1311698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3491880" y="198246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Lípidos </a:t>
            </a:r>
            <a:endParaRPr lang="es-AR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3284984"/>
            <a:ext cx="23762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Inhibe la lipólisis en tejido adiposo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Disminuyen los ácidos grasos libres en plasma.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</a:t>
            </a:r>
            <a:r>
              <a:rPr lang="es-AR" dirty="0" err="1" smtClean="0"/>
              <a:t>lipogénesis</a:t>
            </a:r>
            <a:r>
              <a:rPr lang="es-AR" dirty="0" smtClean="0"/>
              <a:t> a partir de glucosa: aumenta la síntesis de ácidos grasos y de TG.</a:t>
            </a:r>
            <a:endParaRPr lang="es-AR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228184" y="198246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Proteínas</a:t>
            </a:r>
            <a:endParaRPr lang="es-AR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300192" y="3845877"/>
            <a:ext cx="23042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síntesis de proteínas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Disminuye la producción de urea.</a:t>
            </a:r>
            <a:endParaRPr lang="es-AR" dirty="0"/>
          </a:p>
        </p:txBody>
      </p:sp>
      <p:sp>
        <p:nvSpPr>
          <p:cNvPr id="19" name="18 Flecha abajo"/>
          <p:cNvSpPr/>
          <p:nvPr/>
        </p:nvSpPr>
        <p:spPr>
          <a:xfrm>
            <a:off x="4355976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Flecha abajo"/>
          <p:cNvSpPr/>
          <p:nvPr/>
        </p:nvSpPr>
        <p:spPr>
          <a:xfrm>
            <a:off x="7236296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332579" y="1771960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3347864" y="1783304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>
            <a:off x="6156176" y="1771959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20 Rectángulo redondeado"/>
          <p:cNvSpPr/>
          <p:nvPr/>
        </p:nvSpPr>
        <p:spPr>
          <a:xfrm>
            <a:off x="107504" y="3196304"/>
            <a:ext cx="2880320" cy="357684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 redondeado"/>
          <p:cNvSpPr/>
          <p:nvPr/>
        </p:nvSpPr>
        <p:spPr>
          <a:xfrm>
            <a:off x="3275856" y="3212976"/>
            <a:ext cx="2556284" cy="330077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25 Rectángulo redondeado"/>
          <p:cNvSpPr/>
          <p:nvPr/>
        </p:nvSpPr>
        <p:spPr>
          <a:xfrm>
            <a:off x="6300192" y="3284984"/>
            <a:ext cx="2304256" cy="286873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3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8698" y="476672"/>
            <a:ext cx="7931224" cy="780696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ACCIONES METABÓLICAS</a:t>
            </a:r>
            <a:br>
              <a:rPr lang="es-AR" dirty="0" smtClean="0"/>
            </a:br>
            <a:r>
              <a:rPr lang="es-AR" dirty="0" smtClean="0"/>
              <a:t>GLUCAGÓN</a:t>
            </a:r>
            <a:br>
              <a:rPr lang="es-AR" dirty="0" smtClean="0"/>
            </a:br>
            <a:r>
              <a:rPr lang="es-AR" sz="3600" dirty="0" smtClean="0"/>
              <a:t> (Catabólica – </a:t>
            </a:r>
            <a:r>
              <a:rPr lang="es-AR" sz="3600" dirty="0" err="1" smtClean="0"/>
              <a:t>Hiperglucemiante</a:t>
            </a:r>
            <a:r>
              <a:rPr lang="es-AR" sz="3600" dirty="0" smtClean="0"/>
              <a:t>)</a:t>
            </a:r>
            <a:endParaRPr lang="es-AR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467544" y="185531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Hidratos de carbono</a:t>
            </a:r>
            <a:endParaRPr lang="es-AR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07504" y="3284984"/>
            <a:ext cx="26733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Activa la glucógeno </a:t>
            </a:r>
            <a:r>
              <a:rPr lang="es-AR" dirty="0" err="1" smtClean="0"/>
              <a:t>fosforilasa</a:t>
            </a:r>
            <a:r>
              <a:rPr lang="es-AR" dirty="0" smtClean="0"/>
              <a:t> en hígado: aumenta la </a:t>
            </a:r>
            <a:r>
              <a:rPr lang="es-AR" dirty="0" err="1" smtClean="0"/>
              <a:t>glucogenólisis</a:t>
            </a:r>
            <a:r>
              <a:rPr lang="es-AR" dirty="0" smtClean="0"/>
              <a:t>.</a:t>
            </a:r>
          </a:p>
          <a:p>
            <a:pPr marL="285750" indent="-285750"/>
            <a:endParaRPr lang="es-A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/>
              <a:t>Inhibe la glucógeno </a:t>
            </a:r>
            <a:r>
              <a:rPr lang="es-AR" dirty="0" err="1" smtClean="0"/>
              <a:t>sintasa</a:t>
            </a:r>
            <a:r>
              <a:rPr lang="es-AR" dirty="0" smtClean="0"/>
              <a:t> (</a:t>
            </a:r>
            <a:r>
              <a:rPr lang="es-AR" dirty="0" err="1" smtClean="0"/>
              <a:t>glucogenogénesis</a:t>
            </a:r>
            <a:r>
              <a:rPr lang="es-AR" dirty="0" smtClean="0"/>
              <a:t>)</a:t>
            </a:r>
          </a:p>
          <a:p>
            <a:pPr marL="285750" indent="-285750"/>
            <a:endParaRPr lang="es-A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Activa la </a:t>
            </a:r>
            <a:r>
              <a:rPr lang="es-AR" dirty="0" err="1" smtClean="0"/>
              <a:t>gluconeogénesis</a:t>
            </a:r>
            <a:endParaRPr lang="es-AR" dirty="0" smtClean="0"/>
          </a:p>
          <a:p>
            <a:pPr marL="285750" indent="-285750"/>
            <a:endParaRPr lang="es-A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srgbClr val="FF0000"/>
                </a:solidFill>
              </a:rPr>
              <a:t>Aumenta la glucemia</a:t>
            </a:r>
          </a:p>
          <a:p>
            <a:endParaRPr lang="es-A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dirty="0" smtClean="0"/>
          </a:p>
        </p:txBody>
      </p:sp>
      <p:sp>
        <p:nvSpPr>
          <p:cNvPr id="11" name="10 Flecha abajo"/>
          <p:cNvSpPr/>
          <p:nvPr/>
        </p:nvSpPr>
        <p:spPr>
          <a:xfrm>
            <a:off x="1311698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3491880" y="198246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Lípidos </a:t>
            </a:r>
            <a:endParaRPr lang="es-AR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059832" y="3386023"/>
            <a:ext cx="31683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Activa la lipasa sensible a hormonas en tejido adiposo, aumenta la lipólisis.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Aumentan los ácidos grasos libres en plasma.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beta oxidación de ácidos grasos, generando Acetil </a:t>
            </a:r>
            <a:r>
              <a:rPr lang="es-AR" dirty="0" err="1" smtClean="0"/>
              <a:t>CoA</a:t>
            </a:r>
            <a:r>
              <a:rPr lang="es-AR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formación de cuerpos cetónicos</a:t>
            </a:r>
            <a:endParaRPr lang="es-AR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228184" y="198246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Proteínas</a:t>
            </a:r>
            <a:endParaRPr lang="es-AR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548834" y="3396879"/>
            <a:ext cx="2088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utilización de aminoácidos para síntesis de glucosa, por lo que aumenta la producción de urea </a:t>
            </a:r>
            <a:r>
              <a:rPr lang="es-AR" dirty="0"/>
              <a:t>.</a:t>
            </a:r>
          </a:p>
        </p:txBody>
      </p:sp>
      <p:sp>
        <p:nvSpPr>
          <p:cNvPr id="19" name="18 Flecha abajo"/>
          <p:cNvSpPr/>
          <p:nvPr/>
        </p:nvSpPr>
        <p:spPr>
          <a:xfrm>
            <a:off x="4355976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Flecha abajo"/>
          <p:cNvSpPr/>
          <p:nvPr/>
        </p:nvSpPr>
        <p:spPr>
          <a:xfrm>
            <a:off x="7236296" y="2708920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332579" y="1771960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3347864" y="1783304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>
            <a:off x="6156176" y="1771959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20 Rectángulo redondeado"/>
          <p:cNvSpPr/>
          <p:nvPr/>
        </p:nvSpPr>
        <p:spPr>
          <a:xfrm>
            <a:off x="107504" y="3196304"/>
            <a:ext cx="2673347" cy="318502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 redondeado"/>
          <p:cNvSpPr/>
          <p:nvPr/>
        </p:nvSpPr>
        <p:spPr>
          <a:xfrm>
            <a:off x="3059832" y="3212976"/>
            <a:ext cx="3312368" cy="356017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25 Rectángulo redondeado"/>
          <p:cNvSpPr/>
          <p:nvPr/>
        </p:nvSpPr>
        <p:spPr>
          <a:xfrm>
            <a:off x="6548834" y="3321772"/>
            <a:ext cx="2088232" cy="248349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77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7931224" cy="780696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ACCIONES METABÓLICAS</a:t>
            </a:r>
            <a:br>
              <a:rPr lang="es-AR" dirty="0" smtClean="0"/>
            </a:br>
            <a:r>
              <a:rPr lang="es-AR" dirty="0" smtClean="0"/>
              <a:t>GLUCOCORTICOIDES- (</a:t>
            </a:r>
            <a:r>
              <a:rPr lang="es-AR" dirty="0" err="1" smtClean="0"/>
              <a:t>Cortisol</a:t>
            </a:r>
            <a:r>
              <a:rPr lang="es-AR" dirty="0" smtClean="0"/>
              <a:t>)</a:t>
            </a:r>
            <a:br>
              <a:rPr lang="es-AR" dirty="0" smtClean="0"/>
            </a:br>
            <a:r>
              <a:rPr lang="es-AR" sz="3600" dirty="0" smtClean="0"/>
              <a:t>(</a:t>
            </a:r>
            <a:r>
              <a:rPr lang="es-AR" sz="3600" dirty="0" err="1" smtClean="0"/>
              <a:t>Hiperglucemiante</a:t>
            </a:r>
            <a:r>
              <a:rPr lang="es-AR" sz="3600" dirty="0" smtClean="0"/>
              <a:t>)</a:t>
            </a:r>
            <a:endParaRPr lang="es-AR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467544" y="242088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Hidratos de carbono</a:t>
            </a:r>
            <a:endParaRPr lang="es-AR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467544" y="3781675"/>
            <a:ext cx="2304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Disminuyen la glicólisis y consumo de glucosa en músculo y adiposo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Estimulan la gluconeogénesis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srgbClr val="FF0000"/>
                </a:solidFill>
              </a:rPr>
              <a:t>Aumentan la glucemia</a:t>
            </a:r>
          </a:p>
        </p:txBody>
      </p:sp>
      <p:sp>
        <p:nvSpPr>
          <p:cNvPr id="11" name="10 Flecha abajo"/>
          <p:cNvSpPr/>
          <p:nvPr/>
        </p:nvSpPr>
        <p:spPr>
          <a:xfrm>
            <a:off x="1311698" y="3196981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3491880" y="242513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Lípidos </a:t>
            </a:r>
            <a:endParaRPr lang="es-AR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113838" y="3800630"/>
            <a:ext cx="22862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Aumentan la lipólisis en adiposo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Disminuyen la síntesis de Ac. Grasos y TG en adiposo</a:t>
            </a:r>
            <a:endParaRPr lang="es-AR" dirty="0"/>
          </a:p>
        </p:txBody>
      </p:sp>
      <p:sp>
        <p:nvSpPr>
          <p:cNvPr id="14" name="13 CuadroTexto"/>
          <p:cNvSpPr txBox="1"/>
          <p:nvPr/>
        </p:nvSpPr>
        <p:spPr>
          <a:xfrm>
            <a:off x="5940152" y="24208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Sobre Proteínas</a:t>
            </a:r>
            <a:endParaRPr lang="es-AR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5508104" y="3845877"/>
            <a:ext cx="30963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síntesis de proteínas en hígado y disminuye en otros tejidos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degradación de aminoácidos (se utilizan para gluconeogénesis)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producción de urea.</a:t>
            </a:r>
            <a:endParaRPr lang="es-AR" dirty="0"/>
          </a:p>
        </p:txBody>
      </p:sp>
      <p:sp>
        <p:nvSpPr>
          <p:cNvPr id="19" name="18 Flecha abajo"/>
          <p:cNvSpPr/>
          <p:nvPr/>
        </p:nvSpPr>
        <p:spPr>
          <a:xfrm>
            <a:off x="4203014" y="3212976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Flecha abajo"/>
          <p:cNvSpPr/>
          <p:nvPr/>
        </p:nvSpPr>
        <p:spPr>
          <a:xfrm>
            <a:off x="6588224" y="3196304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323528" y="2276872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3113838" y="2248794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>
            <a:off x="5796136" y="2276872"/>
            <a:ext cx="2448272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20 Rectángulo redondeado"/>
          <p:cNvSpPr/>
          <p:nvPr/>
        </p:nvSpPr>
        <p:spPr>
          <a:xfrm>
            <a:off x="323528" y="3635732"/>
            <a:ext cx="2448272" cy="27954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 redondeado"/>
          <p:cNvSpPr/>
          <p:nvPr/>
        </p:nvSpPr>
        <p:spPr>
          <a:xfrm>
            <a:off x="2915816" y="3654260"/>
            <a:ext cx="2448272" cy="236702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25 Rectángulo redondeado"/>
          <p:cNvSpPr/>
          <p:nvPr/>
        </p:nvSpPr>
        <p:spPr>
          <a:xfrm>
            <a:off x="5508104" y="3645024"/>
            <a:ext cx="3096344" cy="286873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3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7931224" cy="780696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ACCIONES METABÓLICAS</a:t>
            </a:r>
            <a:br>
              <a:rPr lang="es-AR" dirty="0" smtClean="0"/>
            </a:br>
            <a:r>
              <a:rPr lang="es-AR" dirty="0" smtClean="0"/>
              <a:t>ADRENALINA - NORADRENALINA</a:t>
            </a:r>
            <a:endParaRPr lang="es-AR" dirty="0"/>
          </a:p>
        </p:txBody>
      </p:sp>
      <p:sp>
        <p:nvSpPr>
          <p:cNvPr id="5" name="4 CuadroTexto"/>
          <p:cNvSpPr txBox="1"/>
          <p:nvPr/>
        </p:nvSpPr>
        <p:spPr>
          <a:xfrm>
            <a:off x="382634" y="1839307"/>
            <a:ext cx="4230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/>
              <a:t>Sobre Hidratos de carbono</a:t>
            </a:r>
            <a:endParaRPr lang="es-AR" sz="2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19610" y="3031099"/>
            <a:ext cx="43404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</a:t>
            </a:r>
            <a:r>
              <a:rPr lang="es-AR" dirty="0" err="1" smtClean="0"/>
              <a:t>glucogenólisis</a:t>
            </a:r>
            <a:r>
              <a:rPr lang="es-AR" dirty="0" smtClean="0"/>
              <a:t> por activación de la </a:t>
            </a:r>
            <a:r>
              <a:rPr lang="es-AR" dirty="0" err="1" smtClean="0"/>
              <a:t>fosforilasa</a:t>
            </a:r>
            <a:r>
              <a:rPr lang="es-AR" dirty="0" smtClean="0"/>
              <a:t>, en hígado y músculo.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En músculo aumentan ácido láctico que pasa a sangre.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Activan la gluconeogénesis desde lactato en hígado.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srgbClr val="FF0000"/>
                </a:solidFill>
              </a:rPr>
              <a:t>Aumentan la glucemia</a:t>
            </a:r>
          </a:p>
          <a:p>
            <a:pPr marL="285750" indent="-285750"/>
            <a:endParaRPr lang="es-AR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Inhiben la liberación de insulina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_tradnl" dirty="0" smtClean="0"/>
          </a:p>
          <a:p>
            <a:pPr marL="285750" indent="-285750"/>
            <a:endParaRPr lang="es-A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Inhiben la síntesis de glucógeno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dirty="0" smtClean="0"/>
          </a:p>
        </p:txBody>
      </p:sp>
      <p:sp>
        <p:nvSpPr>
          <p:cNvPr id="11" name="10 Flecha abajo"/>
          <p:cNvSpPr/>
          <p:nvPr/>
        </p:nvSpPr>
        <p:spPr>
          <a:xfrm>
            <a:off x="2051720" y="2560534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5832140" y="177111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/>
              <a:t>Sobre Lípidos </a:t>
            </a:r>
            <a:endParaRPr lang="es-AR" sz="20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832140" y="3172012"/>
            <a:ext cx="27723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Aumentan la lipólisis en adiposo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Aumentan los ácidos grasos libres en sangre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Aumentan la beta oxidación de ácidos grasos.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Aumenta la </a:t>
            </a:r>
            <a:r>
              <a:rPr lang="es-AR" dirty="0" err="1" smtClean="0"/>
              <a:t>cetogénesis</a:t>
            </a:r>
            <a:endParaRPr lang="es-AR" dirty="0"/>
          </a:p>
        </p:txBody>
      </p:sp>
      <p:sp>
        <p:nvSpPr>
          <p:cNvPr id="19" name="18 Flecha abajo"/>
          <p:cNvSpPr/>
          <p:nvPr/>
        </p:nvSpPr>
        <p:spPr>
          <a:xfrm>
            <a:off x="6944011" y="2574196"/>
            <a:ext cx="288032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323528" y="1628800"/>
            <a:ext cx="4536504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5796136" y="1630541"/>
            <a:ext cx="2592288" cy="7903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20 Rectángulo redondeado"/>
          <p:cNvSpPr/>
          <p:nvPr/>
        </p:nvSpPr>
        <p:spPr>
          <a:xfrm>
            <a:off x="341420" y="3033148"/>
            <a:ext cx="4806644" cy="298814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 redondeado"/>
          <p:cNvSpPr/>
          <p:nvPr/>
        </p:nvSpPr>
        <p:spPr>
          <a:xfrm>
            <a:off x="5832140" y="3031098"/>
            <a:ext cx="2772308" cy="299018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06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11443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62071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HOMEOSTASIS DE LA GLUCOSA</a:t>
            </a:r>
            <a:endParaRPr lang="es-ES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258888" y="1052513"/>
            <a:ext cx="7200900" cy="396875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rgbClr val="FF0066"/>
                </a:solidFill>
              </a:rPr>
              <a:t>LOS NIVELES DE GLUCOSA EN SANGRE SON ESTABLES</a:t>
            </a:r>
            <a:endParaRPr lang="es-ES" sz="2000" b="1" dirty="0">
              <a:solidFill>
                <a:srgbClr val="FF0066"/>
              </a:solidFill>
            </a:endParaRPr>
          </a:p>
        </p:txBody>
      </p:sp>
      <p:sp>
        <p:nvSpPr>
          <p:cNvPr id="21508" name="Oval 6"/>
          <p:cNvSpPr>
            <a:spLocks noChangeArrowheads="1"/>
          </p:cNvSpPr>
          <p:nvPr/>
        </p:nvSpPr>
        <p:spPr bwMode="auto">
          <a:xfrm>
            <a:off x="2339975" y="1624013"/>
            <a:ext cx="5256213" cy="115093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s-ES_tradnl" sz="2000" b="1" dirty="0">
              <a:solidFill>
                <a:schemeClr val="bg1"/>
              </a:solidFill>
            </a:endParaRPr>
          </a:p>
          <a:p>
            <a:pPr algn="ctr"/>
            <a:r>
              <a:rPr lang="es-ES_tradnl" sz="2000" b="1" dirty="0">
                <a:solidFill>
                  <a:srgbClr val="FF0000"/>
                </a:solidFill>
              </a:rPr>
              <a:t>Glucemia en ayunas, sangre venosa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FF0000"/>
                </a:solidFill>
              </a:rPr>
              <a:t>(70-110 mg/dl)</a:t>
            </a:r>
            <a:endParaRPr lang="es-ES" sz="2000" b="1" dirty="0">
              <a:solidFill>
                <a:srgbClr val="FF0000"/>
              </a:solidFill>
            </a:endParaRPr>
          </a:p>
          <a:p>
            <a:pPr algn="ctr"/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468313" y="3211513"/>
            <a:ext cx="2087562" cy="7016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/>
              <a:t>PERIODO POSPRANDIAL</a:t>
            </a:r>
            <a:endParaRPr lang="es-ES" sz="2000" b="1" dirty="0"/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2700338" y="3140075"/>
            <a:ext cx="288925" cy="792163"/>
          </a:xfrm>
          <a:prstGeom prst="upArrow">
            <a:avLst>
              <a:gd name="adj1" fmla="val 50000"/>
              <a:gd name="adj2" fmla="val 6854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3059113" y="3067050"/>
            <a:ext cx="2160587" cy="1158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MAXIMA GLUCEMIA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30´- 1 h después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6372225" y="3211513"/>
            <a:ext cx="360363" cy="863600"/>
          </a:xfrm>
          <a:prstGeom prst="downArrow">
            <a:avLst>
              <a:gd name="adj1" fmla="val 50000"/>
              <a:gd name="adj2" fmla="val 59912"/>
            </a:avLst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5076825" y="3284538"/>
            <a:ext cx="1223963" cy="431800"/>
          </a:xfrm>
          <a:prstGeom prst="curvedDownArrow">
            <a:avLst>
              <a:gd name="adj1" fmla="val 56691"/>
              <a:gd name="adj2" fmla="val 113382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322" name="Oval 12"/>
          <p:cNvSpPr>
            <a:spLocks noChangeArrowheads="1"/>
          </p:cNvSpPr>
          <p:nvPr/>
        </p:nvSpPr>
        <p:spPr bwMode="auto">
          <a:xfrm>
            <a:off x="6732588" y="3067050"/>
            <a:ext cx="1697064" cy="9366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000" b="1" dirty="0" smtClean="0"/>
              <a:t>GLUCEMIA </a:t>
            </a:r>
            <a:endParaRPr lang="es-ES_tradnl" sz="2000" b="1" dirty="0"/>
          </a:p>
          <a:p>
            <a:pPr algn="ctr">
              <a:defRPr/>
            </a:pPr>
            <a:r>
              <a:rPr lang="es-ES_tradnl" sz="2000" b="1" dirty="0"/>
              <a:t>NORMAL</a:t>
            </a:r>
            <a:endParaRPr lang="es-ES" sz="2000" b="1" dirty="0"/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5364163" y="2924175"/>
            <a:ext cx="8636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2-3 h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70670" name="Oval 14"/>
          <p:cNvSpPr>
            <a:spLocks noChangeArrowheads="1"/>
          </p:cNvSpPr>
          <p:nvPr/>
        </p:nvSpPr>
        <p:spPr bwMode="auto">
          <a:xfrm>
            <a:off x="1403350" y="4437063"/>
            <a:ext cx="6481763" cy="1079500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400" b="1"/>
              <a:t>Sistema regulatorio integrado por hormonas</a:t>
            </a:r>
            <a:endParaRPr lang="es-ES" sz="2400" b="1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785786" y="5786438"/>
            <a:ext cx="8239152" cy="830997"/>
          </a:xfrm>
          <a:prstGeom prst="rect">
            <a:avLst/>
          </a:prstGeom>
          <a:solidFill>
            <a:srgbClr val="EEA2A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400" b="1" dirty="0">
                <a:solidFill>
                  <a:srgbClr val="0000CC"/>
                </a:solidFill>
              </a:rPr>
              <a:t>Asegura suministro </a:t>
            </a:r>
            <a:r>
              <a:rPr lang="es-ES_tradnl" sz="2400" b="1" dirty="0" smtClean="0">
                <a:solidFill>
                  <a:srgbClr val="0000CC"/>
                </a:solidFill>
              </a:rPr>
              <a:t>de Glucosa permanente </a:t>
            </a:r>
            <a:r>
              <a:rPr lang="es-ES_tradnl" sz="2400" b="1" dirty="0">
                <a:solidFill>
                  <a:srgbClr val="0000CC"/>
                </a:solidFill>
              </a:rPr>
              <a:t>a los tejidos (</a:t>
            </a:r>
            <a:r>
              <a:rPr lang="es-ES_tradnl" sz="2400" b="1" dirty="0" smtClean="0">
                <a:solidFill>
                  <a:srgbClr val="0000CC"/>
                </a:solidFill>
              </a:rPr>
              <a:t>SNC principal/)</a:t>
            </a:r>
            <a:endParaRPr lang="es-ES" sz="2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13317" grpId="0" animBg="1"/>
      <p:bldP spid="21510" grpId="0" animBg="1"/>
      <p:bldP spid="21511" grpId="0"/>
      <p:bldP spid="21512" grpId="0" animBg="1"/>
      <p:bldP spid="21513" grpId="0" animBg="1"/>
      <p:bldP spid="13322" grpId="0" animBg="1"/>
      <p:bldP spid="21515" grpId="0"/>
      <p:bldP spid="70670" grpId="0" animBg="1"/>
      <p:bldP spid="7067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964613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2800" b="1" i="1" dirty="0" smtClean="0">
                <a:solidFill>
                  <a:srgbClr val="FF0066"/>
                </a:solidFill>
                <a:latin typeface="Comic Sans MS" pitchFamily="66" charset="0"/>
              </a:rPr>
              <a:t>¿Qué procesos modifican la glucemia?</a:t>
            </a:r>
            <a:endParaRPr lang="es-ES" sz="2800" b="1" i="1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468313" y="2420938"/>
            <a:ext cx="2592387" cy="701675"/>
          </a:xfrm>
          <a:prstGeom prst="rect">
            <a:avLst/>
          </a:prstGeom>
          <a:solidFill>
            <a:srgbClr val="1FB13B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HIPER- GLUCEMIANTES</a:t>
            </a:r>
            <a:endParaRPr lang="es-ES" sz="2000" b="1"/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468313" y="4797425"/>
            <a:ext cx="2592387" cy="701675"/>
          </a:xfrm>
          <a:prstGeom prst="rect">
            <a:avLst/>
          </a:prstGeom>
          <a:solidFill>
            <a:srgbClr val="FF33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HIPO- GLUCEMIANTES</a:t>
            </a:r>
            <a:endParaRPr lang="es-ES" sz="2000" b="1"/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995738" y="2205038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 dirty="0"/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3995738" y="4437063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4143372" y="2500306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>
                <a:solidFill>
                  <a:srgbClr val="008000"/>
                </a:solidFill>
              </a:rPr>
              <a:t>Ingesta de </a:t>
            </a:r>
            <a:r>
              <a:rPr lang="es-AR" sz="2400" b="1" dirty="0" smtClean="0">
                <a:solidFill>
                  <a:srgbClr val="008000"/>
                </a:solidFill>
              </a:rPr>
              <a:t>Hidratos de </a:t>
            </a:r>
            <a:r>
              <a:rPr lang="es-AR" sz="2400" b="1" dirty="0" smtClean="0">
                <a:solidFill>
                  <a:srgbClr val="008000"/>
                </a:solidFill>
              </a:rPr>
              <a:t>C </a:t>
            </a:r>
            <a:r>
              <a:rPr lang="es-AR" sz="2400" b="1" dirty="0" err="1" smtClean="0">
                <a:solidFill>
                  <a:srgbClr val="008000"/>
                </a:solidFill>
              </a:rPr>
              <a:t>Glucogenolisis</a:t>
            </a:r>
            <a:endParaRPr lang="es-AR" sz="2400" b="1" dirty="0" smtClean="0">
              <a:solidFill>
                <a:srgbClr val="008000"/>
              </a:solidFill>
            </a:endParaRPr>
          </a:p>
          <a:p>
            <a:r>
              <a:rPr lang="es-AR" sz="2400" b="1" dirty="0" err="1" smtClean="0">
                <a:solidFill>
                  <a:srgbClr val="008000"/>
                </a:solidFill>
              </a:rPr>
              <a:t>Gluconeogénesis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071934" y="4645422"/>
            <a:ext cx="4714908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2400" b="1" dirty="0" smtClean="0">
                <a:solidFill>
                  <a:srgbClr val="E1210D"/>
                </a:solidFill>
              </a:rPr>
              <a:t>Ayuno</a:t>
            </a:r>
          </a:p>
          <a:p>
            <a:r>
              <a:rPr lang="es-AR" sz="2400" b="1" dirty="0" err="1" smtClean="0">
                <a:solidFill>
                  <a:srgbClr val="E1210D"/>
                </a:solidFill>
              </a:rPr>
              <a:t>Glucogenogenesis</a:t>
            </a:r>
            <a:endParaRPr lang="es-AR" sz="2400" b="1" dirty="0" smtClean="0">
              <a:solidFill>
                <a:srgbClr val="E1210D"/>
              </a:solidFill>
            </a:endParaRPr>
          </a:p>
          <a:p>
            <a:r>
              <a:rPr lang="es-AR" sz="2400" b="1" dirty="0" smtClean="0">
                <a:solidFill>
                  <a:srgbClr val="E1210D"/>
                </a:solidFill>
              </a:rPr>
              <a:t>Glicólisis</a:t>
            </a:r>
            <a:endParaRPr lang="es-AR" sz="2400" b="1" dirty="0" smtClean="0">
              <a:solidFill>
                <a:srgbClr val="E1210D"/>
              </a:solidFill>
            </a:endParaRPr>
          </a:p>
          <a:p>
            <a:r>
              <a:rPr lang="es-AR" sz="2400" b="1" dirty="0" smtClean="0">
                <a:solidFill>
                  <a:srgbClr val="E1210D"/>
                </a:solidFill>
              </a:rPr>
              <a:t>Conversión de glucosa en lípidos</a:t>
            </a:r>
            <a:endParaRPr lang="en-US" sz="2400" b="1" dirty="0">
              <a:solidFill>
                <a:srgbClr val="E1210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06" y="115888"/>
            <a:ext cx="8929718" cy="1027096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_tradnl" sz="2400" b="1" i="1" dirty="0" smtClean="0">
                <a:solidFill>
                  <a:schemeClr val="tx1"/>
                </a:solidFill>
              </a:rPr>
              <a:t/>
            </a:r>
            <a:br>
              <a:rPr lang="es-ES_tradnl" sz="2400" b="1" i="1" dirty="0" smtClean="0">
                <a:solidFill>
                  <a:schemeClr val="tx1"/>
                </a:solidFill>
              </a:rPr>
            </a:br>
            <a:r>
              <a:rPr lang="es-ES_tradnl" sz="2400" b="1" i="1" dirty="0" smtClean="0">
                <a:solidFill>
                  <a:srgbClr val="FF0066"/>
                </a:solidFill>
              </a:rPr>
              <a:t>¿</a:t>
            </a: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Cómo intervienen </a:t>
            </a: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l</a:t>
            </a: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as hormonas en las  </a:t>
            </a: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vías metabólicas</a:t>
            </a:r>
            <a:b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</a:b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para </a:t>
            </a:r>
            <a:r>
              <a:rPr lang="es-ES_tradnl" sz="2400" b="1" i="1" dirty="0" smtClean="0">
                <a:solidFill>
                  <a:srgbClr val="FF0066"/>
                </a:solidFill>
                <a:latin typeface="Comic Sans MS" pitchFamily="66" charset="0"/>
              </a:rPr>
              <a:t>mantener la homeostasis de glucosa?</a:t>
            </a:r>
            <a:endParaRPr lang="es-ES" sz="2400" b="1" i="1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2500306"/>
            <a:ext cx="3960812" cy="3959225"/>
          </a:xfrm>
          <a:solidFill>
            <a:srgbClr val="FF99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GLUCAGON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	(hígado)</a:t>
            </a:r>
            <a:endParaRPr lang="es-ES_tradnl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ADRENALINA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	(músculo)</a:t>
            </a:r>
          </a:p>
          <a:p>
            <a:pPr eaLnBrk="1" hangingPunct="1">
              <a:lnSpc>
                <a:spcPct val="90000"/>
              </a:lnSpc>
              <a:buNone/>
            </a:pPr>
            <a:endParaRPr lang="es-ES_tradnl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GLUCOCORTICOIDES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latin typeface="Times New Roman" pitchFamily="18" charset="0"/>
                <a:cs typeface="Times New Roman" pitchFamily="18" charset="0"/>
              </a:rPr>
              <a:t>    (CORTISOL)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286380" y="1571612"/>
            <a:ext cx="3500462" cy="461665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rgbClr val="FF0066"/>
                </a:solidFill>
              </a:rPr>
              <a:t>HIPOGLUCEMIANTE</a:t>
            </a:r>
            <a:endParaRPr lang="es-ES" sz="2400" b="1" dirty="0">
              <a:solidFill>
                <a:srgbClr val="FF0066"/>
              </a:solidFill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4929190" y="4214818"/>
            <a:ext cx="3708400" cy="45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>
                <a:solidFill>
                  <a:srgbClr val="0000CC"/>
                </a:solidFill>
              </a:rPr>
              <a:t>HIPERGLUCEMIANTE</a:t>
            </a:r>
            <a:endParaRPr lang="es-ES" sz="2400" b="1" dirty="0">
              <a:solidFill>
                <a:srgbClr val="0000CC"/>
              </a:solidFill>
            </a:endParaRPr>
          </a:p>
        </p:txBody>
      </p:sp>
      <p:sp>
        <p:nvSpPr>
          <p:cNvPr id="23558" name="Text Box 10"/>
          <p:cNvSpPr txBox="1">
            <a:spLocks noChangeArrowheads="1"/>
          </p:cNvSpPr>
          <p:nvPr/>
        </p:nvSpPr>
        <p:spPr bwMode="auto">
          <a:xfrm>
            <a:off x="5143504" y="3143248"/>
            <a:ext cx="3600450" cy="45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>
                <a:solidFill>
                  <a:srgbClr val="0000CC"/>
                </a:solidFill>
              </a:rPr>
              <a:t>HIPERGLUCEMIANTE</a:t>
            </a:r>
            <a:endParaRPr lang="es-ES" sz="2400" b="1" dirty="0">
              <a:solidFill>
                <a:srgbClr val="0000CC"/>
              </a:solidFill>
            </a:endParaRPr>
          </a:p>
        </p:txBody>
      </p:sp>
      <p:sp>
        <p:nvSpPr>
          <p:cNvPr id="23559" name="Text Box 11"/>
          <p:cNvSpPr txBox="1">
            <a:spLocks noChangeArrowheads="1"/>
          </p:cNvSpPr>
          <p:nvPr/>
        </p:nvSpPr>
        <p:spPr bwMode="auto">
          <a:xfrm>
            <a:off x="5324510" y="5539103"/>
            <a:ext cx="367664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rgbClr val="0000CC"/>
                </a:solidFill>
              </a:rPr>
              <a:t>HIPERGLUCEMIANTE</a:t>
            </a:r>
            <a:endParaRPr lang="es-ES" sz="2400" b="1" dirty="0">
              <a:solidFill>
                <a:srgbClr val="0000CC"/>
              </a:solidFill>
            </a:endParaRPr>
          </a:p>
        </p:txBody>
      </p:sp>
      <p:sp>
        <p:nvSpPr>
          <p:cNvPr id="23560" name="AutoShape 13"/>
          <p:cNvSpPr>
            <a:spLocks noChangeArrowheads="1"/>
          </p:cNvSpPr>
          <p:nvPr/>
        </p:nvSpPr>
        <p:spPr bwMode="auto">
          <a:xfrm>
            <a:off x="3357555" y="1500174"/>
            <a:ext cx="2071702" cy="35719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tx1"/>
          </a:solidFill>
          <a:ln w="12700">
            <a:solidFill>
              <a:srgbClr val="157928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1" name="Text Box 14"/>
          <p:cNvSpPr txBox="1">
            <a:spLocks noChangeArrowheads="1"/>
          </p:cNvSpPr>
          <p:nvPr/>
        </p:nvSpPr>
        <p:spPr bwMode="auto">
          <a:xfrm>
            <a:off x="0" y="1571612"/>
            <a:ext cx="3357554" cy="461665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400" b="1" dirty="0"/>
              <a:t>INSULINA</a:t>
            </a:r>
            <a:endParaRPr lang="es-ES" sz="2400" b="1" dirty="0"/>
          </a:p>
        </p:txBody>
      </p:sp>
      <p:sp>
        <p:nvSpPr>
          <p:cNvPr id="23562" name="AutoShape 15"/>
          <p:cNvSpPr>
            <a:spLocks noChangeArrowheads="1"/>
          </p:cNvSpPr>
          <p:nvPr/>
        </p:nvSpPr>
        <p:spPr bwMode="auto">
          <a:xfrm>
            <a:off x="3276600" y="2928934"/>
            <a:ext cx="1295400" cy="287338"/>
          </a:xfrm>
          <a:prstGeom prst="rightArrow">
            <a:avLst>
              <a:gd name="adj1" fmla="val 50000"/>
              <a:gd name="adj2" fmla="val 112707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3" name="AutoShape 16"/>
          <p:cNvSpPr>
            <a:spLocks noChangeArrowheads="1"/>
          </p:cNvSpPr>
          <p:nvPr/>
        </p:nvSpPr>
        <p:spPr bwMode="auto">
          <a:xfrm>
            <a:off x="3276600" y="4214818"/>
            <a:ext cx="1295400" cy="288925"/>
          </a:xfrm>
          <a:prstGeom prst="rightArrow">
            <a:avLst>
              <a:gd name="adj1" fmla="val 50000"/>
              <a:gd name="adj2" fmla="val 112088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4" name="AutoShape 17"/>
          <p:cNvSpPr>
            <a:spLocks noChangeArrowheads="1"/>
          </p:cNvSpPr>
          <p:nvPr/>
        </p:nvSpPr>
        <p:spPr bwMode="auto">
          <a:xfrm>
            <a:off x="3357554" y="5715016"/>
            <a:ext cx="1296988" cy="288925"/>
          </a:xfrm>
          <a:prstGeom prst="rightArrow">
            <a:avLst>
              <a:gd name="adj1" fmla="val 50000"/>
              <a:gd name="adj2" fmla="val 112225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" name="12 CuadroTexto"/>
          <p:cNvSpPr txBox="1"/>
          <p:nvPr/>
        </p:nvSpPr>
        <p:spPr>
          <a:xfrm>
            <a:off x="2714612" y="0"/>
            <a:ext cx="6429388" cy="2677656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AR" sz="2800" b="1" u="sng" dirty="0" smtClean="0"/>
              <a:t>Inhibe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 </a:t>
            </a:r>
            <a:r>
              <a:rPr lang="es-AR" sz="2800" dirty="0" err="1" smtClean="0"/>
              <a:t>gluconeogénesis</a:t>
            </a:r>
            <a:r>
              <a:rPr lang="es-AR" sz="2800" dirty="0" smtClean="0"/>
              <a:t>   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    </a:t>
            </a:r>
          </a:p>
          <a:p>
            <a:r>
              <a:rPr lang="es-AR" sz="2800" b="1" u="sng" dirty="0" smtClean="0"/>
              <a:t>Activa:</a:t>
            </a:r>
            <a:r>
              <a:rPr lang="es-AR" sz="2800" dirty="0" smtClean="0"/>
              <a:t> Vías de  Utilización de Glucosa, 		</a:t>
            </a:r>
            <a:r>
              <a:rPr lang="es-AR" sz="2800" dirty="0" err="1" smtClean="0"/>
              <a:t>Glucogenogénesis</a:t>
            </a:r>
            <a:r>
              <a:rPr lang="es-AR" sz="2800" dirty="0" smtClean="0"/>
              <a:t>,   			</a:t>
            </a:r>
            <a:r>
              <a:rPr lang="es-AR" sz="2800" dirty="0" err="1" smtClean="0"/>
              <a:t>Lipogénesis</a:t>
            </a:r>
            <a:r>
              <a:rPr lang="es-AR" sz="2800" dirty="0" smtClean="0"/>
              <a:t>,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          GLUT 4, </a:t>
            </a:r>
            <a:r>
              <a:rPr lang="es-AR" sz="2800" dirty="0" err="1" smtClean="0"/>
              <a:t>Glucoquinasa</a:t>
            </a:r>
            <a:r>
              <a:rPr lang="es-AR" sz="2800" dirty="0" smtClean="0"/>
              <a:t> </a:t>
            </a:r>
          </a:p>
        </p:txBody>
      </p:sp>
      <p:sp>
        <p:nvSpPr>
          <p:cNvPr id="14" name="6 CuadroTexto"/>
          <p:cNvSpPr txBox="1"/>
          <p:nvPr/>
        </p:nvSpPr>
        <p:spPr>
          <a:xfrm>
            <a:off x="4572000" y="2857496"/>
            <a:ext cx="4572000" cy="22467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 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Glucogenogénesis</a:t>
            </a:r>
            <a:endParaRPr lang="es-AR" sz="2800" dirty="0" smtClean="0"/>
          </a:p>
          <a:p>
            <a:endParaRPr lang="es-AR" sz="2800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</a:t>
            </a:r>
          </a:p>
          <a:p>
            <a:r>
              <a:rPr lang="es-AR" sz="2800" dirty="0" smtClean="0"/>
              <a:t>              </a:t>
            </a:r>
            <a:r>
              <a:rPr lang="es-AR" sz="2800" dirty="0" err="1" smtClean="0"/>
              <a:t>Gluconeogénesis</a:t>
            </a:r>
            <a:endParaRPr lang="es-AR" sz="2800" dirty="0" smtClean="0"/>
          </a:p>
          <a:p>
            <a:endParaRPr lang="en-US" sz="2800" dirty="0"/>
          </a:p>
        </p:txBody>
      </p:sp>
      <p:sp>
        <p:nvSpPr>
          <p:cNvPr id="15" name="6 CuadroTexto"/>
          <p:cNvSpPr txBox="1"/>
          <p:nvPr/>
        </p:nvSpPr>
        <p:spPr>
          <a:xfrm>
            <a:off x="4643438" y="5143512"/>
            <a:ext cx="4500562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</a:t>
            </a:r>
            <a:r>
              <a:rPr lang="es-AR" sz="2800" dirty="0" smtClean="0"/>
              <a:t> :Vías de  </a:t>
            </a:r>
            <a:r>
              <a:rPr lang="es-AR" sz="2800" dirty="0" err="1" smtClean="0"/>
              <a:t>utilizac</a:t>
            </a:r>
            <a:r>
              <a:rPr lang="es-AR" sz="2800" dirty="0" smtClean="0"/>
              <a:t>, Glucosa (</a:t>
            </a:r>
            <a:r>
              <a:rPr lang="es-AR" sz="2800" dirty="0" err="1" smtClean="0"/>
              <a:t>tej</a:t>
            </a:r>
            <a:r>
              <a:rPr lang="es-AR" sz="2800" dirty="0" smtClean="0"/>
              <a:t>. </a:t>
            </a:r>
            <a:r>
              <a:rPr lang="es-AR" sz="2800" dirty="0" err="1" smtClean="0"/>
              <a:t>extrahepát</a:t>
            </a:r>
            <a:r>
              <a:rPr lang="es-AR" sz="2800" dirty="0" smtClean="0"/>
              <a:t>.)</a:t>
            </a:r>
            <a:endParaRPr lang="es-AR" sz="2800" b="1" u="sng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Gluconeogénesis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23556" grpId="0" animBg="1"/>
      <p:bldP spid="23557" grpId="0" animBg="1"/>
      <p:bldP spid="23558" grpId="0" animBg="1"/>
      <p:bldP spid="23559" grpId="0" animBg="1"/>
      <p:bldP spid="13" grpId="0" animBg="1"/>
      <p:bldP spid="14" grpId="0" animBg="1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9649"/>
            <a:ext cx="8858280" cy="644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75013" y="5661025"/>
            <a:ext cx="1152525" cy="504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s-AR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214811" y="495300"/>
            <a:ext cx="4678366" cy="5435601"/>
            <a:chOff x="2699" y="436"/>
            <a:chExt cx="2903" cy="3424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/>
            <a:srcRect l="46637"/>
            <a:stretch>
              <a:fillRect/>
            </a:stretch>
          </p:blipFill>
          <p:spPr bwMode="auto">
            <a:xfrm>
              <a:off x="2699" y="436"/>
              <a:ext cx="2903" cy="34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00" name="Text Box 5"/>
            <p:cNvSpPr txBox="1">
              <a:spLocks noChangeArrowheads="1"/>
            </p:cNvSpPr>
            <p:nvPr/>
          </p:nvSpPr>
          <p:spPr bwMode="auto">
            <a:xfrm>
              <a:off x="3822" y="2599"/>
              <a:ext cx="1147" cy="641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Vías anabólicas</a:t>
              </a:r>
            </a:p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divergentes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42875" y="514350"/>
            <a:ext cx="4287838" cy="5508626"/>
            <a:chOff x="90" y="448"/>
            <a:chExt cx="2701" cy="3470"/>
          </a:xfrm>
        </p:grpSpPr>
        <p:pic>
          <p:nvPicPr>
            <p:cNvPr id="12296" name="Picture 7"/>
            <p:cNvPicPr>
              <a:picLocks noChangeAspect="1" noChangeArrowheads="1"/>
            </p:cNvPicPr>
            <p:nvPr/>
          </p:nvPicPr>
          <p:blipFill>
            <a:blip r:embed="rId3"/>
            <a:srcRect r="53328"/>
            <a:stretch>
              <a:fillRect/>
            </a:stretch>
          </p:blipFill>
          <p:spPr bwMode="auto">
            <a:xfrm>
              <a:off x="160" y="448"/>
              <a:ext cx="2539" cy="34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297" name="Text Box 8"/>
            <p:cNvSpPr txBox="1">
              <a:spLocks noChangeArrowheads="1"/>
            </p:cNvSpPr>
            <p:nvPr/>
          </p:nvSpPr>
          <p:spPr bwMode="auto">
            <a:xfrm>
              <a:off x="90" y="2284"/>
              <a:ext cx="1475" cy="44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Vías catabólicas</a:t>
              </a:r>
            </a:p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convergentes</a:t>
              </a:r>
            </a:p>
          </p:txBody>
        </p:sp>
        <p:sp>
          <p:nvSpPr>
            <p:cNvPr id="12298" name="Rectangle 9"/>
            <p:cNvSpPr>
              <a:spLocks noChangeArrowheads="1"/>
            </p:cNvSpPr>
            <p:nvPr/>
          </p:nvSpPr>
          <p:spPr bwMode="auto">
            <a:xfrm>
              <a:off x="2065" y="3600"/>
              <a:ext cx="726" cy="3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s-AR"/>
            </a:p>
          </p:txBody>
        </p:sp>
      </p:grp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0" y="5072074"/>
            <a:ext cx="41434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MX" altLang="es-AR" sz="1600" b="1" dirty="0">
                <a:solidFill>
                  <a:srgbClr val="FF0000"/>
                </a:solidFill>
                <a:sym typeface="Wingdings" pitchFamily="2" charset="2"/>
              </a:rPr>
              <a:t>Compuestos de muy distinto origen y naturaleza pueden llegar a formar </a:t>
            </a:r>
            <a:r>
              <a:rPr lang="es-MX" altLang="es-AR" sz="1600" b="1" dirty="0" smtClean="0">
                <a:solidFill>
                  <a:srgbClr val="FF0000"/>
                </a:solidFill>
                <a:sym typeface="Wingdings" pitchFamily="2" charset="2"/>
              </a:rPr>
              <a:t>el mismo </a:t>
            </a:r>
            <a:r>
              <a:rPr lang="es-MX" altLang="es-AR" sz="1600" b="1" dirty="0" err="1" smtClean="0">
                <a:solidFill>
                  <a:srgbClr val="FF0000"/>
                </a:solidFill>
                <a:sym typeface="Wingdings" pitchFamily="2" charset="2"/>
              </a:rPr>
              <a:t>metabolito</a:t>
            </a:r>
            <a:r>
              <a:rPr lang="es-MX" altLang="es-AR" sz="1600" b="1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s-MX" altLang="es-AR" sz="1600" b="1" dirty="0">
                <a:solidFill>
                  <a:srgbClr val="FF0000"/>
                </a:solidFill>
                <a:sym typeface="Wingdings" pitchFamily="2" charset="2"/>
              </a:rPr>
              <a:t>y alcanzar igual </a:t>
            </a:r>
            <a:r>
              <a:rPr lang="es-MX" altLang="es-AR" sz="1600" b="1" dirty="0" smtClean="0">
                <a:solidFill>
                  <a:srgbClr val="FF0000"/>
                </a:solidFill>
                <a:sym typeface="Wingdings" pitchFamily="2" charset="2"/>
              </a:rPr>
              <a:t>destino</a:t>
            </a:r>
            <a:endParaRPr lang="es-MX" altLang="es-AR" sz="1600" b="1" dirty="0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695825" y="5072074"/>
            <a:ext cx="4448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A partir </a:t>
            </a:r>
            <a:r>
              <a:rPr lang="es-MX" altLang="es-AR" sz="1600" b="1" dirty="0">
                <a:solidFill>
                  <a:srgbClr val="0000CC"/>
                </a:solidFill>
                <a:sym typeface="Wingdings" pitchFamily="2" charset="2"/>
              </a:rPr>
              <a:t>del mismo </a:t>
            </a:r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compuesto</a:t>
            </a:r>
          </a:p>
          <a:p>
            <a:pPr algn="ctr" eaLnBrk="1" hangingPunct="1"/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 se pueden originar </a:t>
            </a:r>
            <a:r>
              <a:rPr lang="es-MX" altLang="es-AR" sz="1600" b="1" dirty="0">
                <a:solidFill>
                  <a:srgbClr val="0000CC"/>
                </a:solidFill>
                <a:sym typeface="Wingdings" pitchFamily="2" charset="2"/>
              </a:rPr>
              <a:t>sustancias muy </a:t>
            </a:r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diversas</a:t>
            </a:r>
            <a:endParaRPr lang="es-ES_tradnl" altLang="es-AR" sz="1600" dirty="0">
              <a:solidFill>
                <a:srgbClr val="0000CC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28596" y="0"/>
            <a:ext cx="8229600" cy="582594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RUTAS METABOLICAS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3357554" y="2357430"/>
            <a:ext cx="1071570" cy="600164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endParaRPr lang="es-ES_tradnl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1100" b="1" dirty="0" smtClean="0">
                <a:latin typeface="Arial" pitchFamily="34" charset="0"/>
                <a:cs typeface="Arial" pitchFamily="34" charset="0"/>
              </a:rPr>
              <a:t>ACETIL-Co-A</a:t>
            </a:r>
            <a:endParaRPr lang="es-A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1000" b="1" dirty="0" smtClean="0">
                <a:latin typeface="Arial" pitchFamily="34" charset="0"/>
                <a:cs typeface="Arial" pitchFamily="34" charset="0"/>
              </a:rPr>
              <a:t>(ACETATO</a:t>
            </a:r>
            <a:r>
              <a:rPr lang="es-ES_tradnl" sz="1100" b="1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357158" y="2143116"/>
            <a:ext cx="80182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Almidón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3483" y="2571744"/>
            <a:ext cx="99097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Glucógeno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57158" y="2928934"/>
            <a:ext cx="86594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Sacarosa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500166" y="2571744"/>
            <a:ext cx="79220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Glucosa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2427980" y="2539837"/>
            <a:ext cx="80021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err="1" smtClean="0">
                <a:latin typeface="Arial" pitchFamily="34" charset="0"/>
                <a:cs typeface="Arial" pitchFamily="34" charset="0"/>
              </a:rPr>
              <a:t>Piruvato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2285984" y="1714488"/>
            <a:ext cx="11496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000" b="1" dirty="0" smtClean="0">
                <a:latin typeface="Arial" pitchFamily="34" charset="0"/>
                <a:cs typeface="Arial" pitchFamily="34" charset="0"/>
              </a:rPr>
              <a:t>Ácidos </a:t>
            </a:r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grasos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857224" y="1714488"/>
            <a:ext cx="110113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Triglicéridos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5143504" y="3071810"/>
            <a:ext cx="106471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000" b="1" dirty="0" smtClean="0">
                <a:latin typeface="Arial" pitchFamily="34" charset="0"/>
                <a:cs typeface="Arial" pitchFamily="34" charset="0"/>
              </a:rPr>
              <a:t>Ácidos grasos</a:t>
            </a:r>
            <a:endParaRPr lang="es-AR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643702" y="3071810"/>
            <a:ext cx="110113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Triglicéridos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7262625" y="1357298"/>
            <a:ext cx="93647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Colesterol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8472053" y="1285860"/>
            <a:ext cx="671979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050" b="1" dirty="0" smtClean="0">
                <a:latin typeface="Arial" pitchFamily="34" charset="0"/>
                <a:cs typeface="Arial" pitchFamily="34" charset="0"/>
              </a:rPr>
              <a:t>Ácidos </a:t>
            </a:r>
          </a:p>
          <a:p>
            <a:r>
              <a:rPr lang="es-ES_tradnl" sz="1050" b="1" dirty="0" smtClean="0">
                <a:latin typeface="Arial" pitchFamily="34" charset="0"/>
                <a:cs typeface="Arial" pitchFamily="34" charset="0"/>
              </a:rPr>
              <a:t>Biliares</a:t>
            </a:r>
            <a:endParaRPr lang="es-AR" sz="10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7358082" y="3643314"/>
            <a:ext cx="110318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200" b="1" dirty="0" err="1" smtClean="0">
                <a:latin typeface="Arial" pitchFamily="34" charset="0"/>
                <a:cs typeface="Arial" pitchFamily="34" charset="0"/>
              </a:rPr>
              <a:t>Fosfolípidos</a:t>
            </a:r>
            <a:endParaRPr lang="es-A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7858148" y="571480"/>
            <a:ext cx="87235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000" b="1" dirty="0" smtClean="0">
                <a:latin typeface="Arial" pitchFamily="34" charset="0"/>
                <a:cs typeface="Arial" pitchFamily="34" charset="0"/>
              </a:rPr>
              <a:t>Hormonas</a:t>
            </a:r>
          </a:p>
          <a:p>
            <a:r>
              <a:rPr lang="es-ES_tradnl" sz="1000" b="1" dirty="0" smtClean="0">
                <a:latin typeface="Arial" pitchFamily="34" charset="0"/>
                <a:cs typeface="Arial" pitchFamily="34" charset="0"/>
              </a:rPr>
              <a:t>Esteroides </a:t>
            </a:r>
            <a:endParaRPr lang="es-AR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7668113" y="2000240"/>
            <a:ext cx="904415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050" b="1" dirty="0" smtClean="0">
                <a:latin typeface="Arial" pitchFamily="34" charset="0"/>
                <a:cs typeface="Arial" pitchFamily="34" charset="0"/>
              </a:rPr>
              <a:t>Esteres de </a:t>
            </a:r>
          </a:p>
          <a:p>
            <a:pPr algn="ctr"/>
            <a:r>
              <a:rPr lang="es-ES_tradnl" sz="1050" b="1" dirty="0" smtClean="0">
                <a:latin typeface="Arial" pitchFamily="34" charset="0"/>
                <a:cs typeface="Arial" pitchFamily="34" charset="0"/>
              </a:rPr>
              <a:t>Colesterol</a:t>
            </a:r>
            <a:endParaRPr lang="es-AR" sz="10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4714876" y="2571744"/>
            <a:ext cx="12747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1100" b="1" dirty="0" err="1" smtClean="0">
                <a:latin typeface="Arial" pitchFamily="34" charset="0"/>
                <a:cs typeface="Arial" pitchFamily="34" charset="0"/>
              </a:rPr>
              <a:t>Acetoacetil-CoA</a:t>
            </a:r>
            <a:endParaRPr lang="es-AR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9786974" y="571480"/>
            <a:ext cx="1857388" cy="5909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                                                                                                  </a:t>
            </a:r>
            <a:endParaRPr lang="es-A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9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85242"/>
            <a:ext cx="9429785" cy="730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7066187" y="1500174"/>
            <a:ext cx="19207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Estados de la </a:t>
            </a:r>
          </a:p>
          <a:p>
            <a:pPr algn="ctr"/>
            <a:r>
              <a:rPr lang="es-ES_tradnl" sz="2000" b="1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homeostacia</a:t>
            </a:r>
            <a:endParaRPr lang="es-ES_tradnl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de la Glucosa</a:t>
            </a:r>
            <a:endParaRPr lang="es-A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035" y="214290"/>
            <a:ext cx="9697133" cy="67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27025" y="214290"/>
            <a:ext cx="8816975" cy="985821"/>
          </a:xfrm>
          <a:prstGeom prst="rect">
            <a:avLst/>
          </a:prstGeom>
          <a:solidFill>
            <a:srgbClr val="00E0A5"/>
          </a:solidFill>
          <a:ln w="12700" cap="flat">
            <a:solidFill>
              <a:schemeClr val="tx1"/>
            </a:solidFill>
          </a:ln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ESTADOS METABOLICOS</a:t>
            </a:r>
            <a:b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S_tradn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CICLO AYUNO-ALIMENTACION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2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85725"/>
            <a:ext cx="8816975" cy="749300"/>
          </a:xfrm>
          <a:solidFill>
            <a:srgbClr val="00E0A5"/>
          </a:soli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 METABOLICOS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CICLO AYUNO-ALIMENTACION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0325" y="914400"/>
            <a:ext cx="930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Estado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619250" y="98107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Curso temporal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4463" y="1484313"/>
            <a:ext cx="1835150" cy="366712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POSPRANDIAL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071934" y="908050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800" b="1" u="sng" dirty="0"/>
              <a:t>Principales           combustibles usados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732588" y="83820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 dirty="0"/>
              <a:t>Control Hormonal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260725" y="2479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125663" y="1485900"/>
            <a:ext cx="10048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>
                <a:solidFill>
                  <a:srgbClr val="FF3300"/>
                </a:solidFill>
              </a:rPr>
              <a:t>0 – 4 hs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3929063" y="1500188"/>
            <a:ext cx="2449512" cy="5810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600" b="1" dirty="0" smtClean="0"/>
              <a:t>GLUCOSA: </a:t>
            </a:r>
            <a:r>
              <a:rPr lang="es-ES_tradnl" sz="1600" dirty="0" smtClean="0"/>
              <a:t>la </a:t>
            </a:r>
            <a:r>
              <a:rPr lang="es-ES_tradnl" sz="1600" dirty="0"/>
              <a:t>mayoría de los </a:t>
            </a:r>
            <a:r>
              <a:rPr lang="es-ES_tradnl" sz="1600" dirty="0" smtClean="0"/>
              <a:t>tejidos</a:t>
            </a:r>
            <a:endParaRPr lang="es-ES_tradnl" sz="1600" dirty="0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6624668" y="1571612"/>
            <a:ext cx="2305050" cy="107786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600" b="1" dirty="0"/>
              <a:t> </a:t>
            </a:r>
            <a:r>
              <a:rPr lang="es-ES_tradnl" sz="1600" b="1" dirty="0" smtClean="0"/>
              <a:t>Captación </a:t>
            </a:r>
            <a:r>
              <a:rPr lang="es-ES_tradnl" sz="1600" b="1" dirty="0"/>
              <a:t>glucosa por</a:t>
            </a:r>
          </a:p>
          <a:p>
            <a:pPr algn="ctr"/>
            <a:r>
              <a:rPr lang="es-ES_tradnl" sz="1600" b="1" dirty="0"/>
              <a:t>tejidos periféricos</a:t>
            </a:r>
          </a:p>
          <a:p>
            <a:pPr algn="ctr"/>
            <a:r>
              <a:rPr lang="es-ES_tradnl" sz="1600" b="1" dirty="0" smtClean="0"/>
              <a:t>Síntesis </a:t>
            </a:r>
            <a:r>
              <a:rPr lang="es-ES_tradnl" sz="1600" b="1" dirty="0"/>
              <a:t>glucógeno</a:t>
            </a:r>
            <a:r>
              <a:rPr lang="es-ES_tradnl" sz="1600" b="1" dirty="0" smtClean="0"/>
              <a:t>, TG, proteínas</a:t>
            </a:r>
            <a:endParaRPr lang="es-ES_tradnl" sz="1600" b="1" dirty="0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-92075" y="3470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250825" y="2708275"/>
            <a:ext cx="1081088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AYUNO</a:t>
            </a: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71438" y="4267200"/>
            <a:ext cx="1981200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INANICION (a)</a:t>
            </a: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3924300" y="3933825"/>
            <a:ext cx="2719402" cy="1324081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 smtClean="0"/>
              <a:t>GLUCOSA</a:t>
            </a:r>
            <a:r>
              <a:rPr lang="es-ES_tradnl" sz="1600" dirty="0" smtClean="0"/>
              <a:t> y </a:t>
            </a:r>
            <a:r>
              <a:rPr lang="es-ES_tradnl" sz="1600" b="1" dirty="0" smtClean="0"/>
              <a:t>C.CETÓNICOS: </a:t>
            </a:r>
            <a:r>
              <a:rPr lang="es-ES_tradnl" sz="1600" dirty="0" smtClean="0"/>
              <a:t>CEREBRO</a:t>
            </a:r>
            <a:endParaRPr lang="es-ES_tradnl" sz="1600" b="1" dirty="0"/>
          </a:p>
          <a:p>
            <a:endParaRPr lang="es-ES_tradnl" sz="1600" b="1" dirty="0"/>
          </a:p>
          <a:p>
            <a:r>
              <a:rPr lang="es-ES_tradnl" sz="1600" b="1" dirty="0" smtClean="0"/>
              <a:t>AC</a:t>
            </a:r>
            <a:r>
              <a:rPr lang="es-ES_tradnl" sz="1600" b="1" dirty="0"/>
              <a:t>. </a:t>
            </a:r>
            <a:r>
              <a:rPr lang="es-ES_tradnl" sz="1600" b="1" dirty="0" smtClean="0"/>
              <a:t>GRASOS </a:t>
            </a:r>
            <a:r>
              <a:rPr lang="es-ES_tradnl" sz="1600" dirty="0" smtClean="0"/>
              <a:t>y </a:t>
            </a:r>
            <a:r>
              <a:rPr lang="es-ES_tradnl" sz="1600" b="1" dirty="0" smtClean="0"/>
              <a:t>C.CETÓNICOS:</a:t>
            </a:r>
            <a:r>
              <a:rPr lang="es-ES_tradnl" sz="1600" dirty="0" smtClean="0"/>
              <a:t> MÚSCULO</a:t>
            </a:r>
            <a:endParaRPr lang="es-ES_tradnl" sz="1600" b="1" dirty="0"/>
          </a:p>
        </p:txBody>
      </p:sp>
      <p:sp>
        <p:nvSpPr>
          <p:cNvPr id="43024" name="Rectangle 17"/>
          <p:cNvSpPr>
            <a:spLocks noChangeArrowheads="1"/>
          </p:cNvSpPr>
          <p:nvPr/>
        </p:nvSpPr>
        <p:spPr bwMode="auto">
          <a:xfrm>
            <a:off x="142875" y="5981700"/>
            <a:ext cx="1906588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INANICION (b)</a:t>
            </a:r>
          </a:p>
        </p:txBody>
      </p:sp>
      <p:sp>
        <p:nvSpPr>
          <p:cNvPr id="43025" name="Rectangle 18"/>
          <p:cNvSpPr>
            <a:spLocks noChangeArrowheads="1"/>
          </p:cNvSpPr>
          <p:nvPr/>
        </p:nvSpPr>
        <p:spPr bwMode="auto">
          <a:xfrm>
            <a:off x="3786182" y="5597757"/>
            <a:ext cx="2857520" cy="83163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 smtClean="0"/>
              <a:t> C.CETÓNICOS: </a:t>
            </a:r>
            <a:r>
              <a:rPr lang="es-ES_tradnl" sz="1600" dirty="0" smtClean="0"/>
              <a:t>CEREBRO</a:t>
            </a:r>
            <a:endParaRPr lang="es-ES_tradnl" sz="1600" dirty="0"/>
          </a:p>
          <a:p>
            <a:endParaRPr lang="es-ES_tradnl" sz="1600" dirty="0"/>
          </a:p>
          <a:p>
            <a:r>
              <a:rPr lang="es-ES_tradnl" sz="1600" b="1" dirty="0" smtClean="0"/>
              <a:t>AC</a:t>
            </a:r>
            <a:r>
              <a:rPr lang="es-ES_tradnl" sz="1600" b="1" dirty="0"/>
              <a:t>. </a:t>
            </a:r>
            <a:r>
              <a:rPr lang="es-ES_tradnl" sz="1600" b="1" dirty="0" smtClean="0"/>
              <a:t>GRASOS: </a:t>
            </a:r>
            <a:r>
              <a:rPr lang="es-ES_tradnl" sz="1600" dirty="0" smtClean="0"/>
              <a:t>MÚSCULO</a:t>
            </a:r>
            <a:endParaRPr lang="es-ES_tradnl" sz="1600" b="1" dirty="0"/>
          </a:p>
        </p:txBody>
      </p:sp>
      <p:sp>
        <p:nvSpPr>
          <p:cNvPr id="43026" name="Rectangle 19"/>
          <p:cNvSpPr>
            <a:spLocks noChangeArrowheads="1"/>
          </p:cNvSpPr>
          <p:nvPr/>
        </p:nvSpPr>
        <p:spPr bwMode="auto">
          <a:xfrm>
            <a:off x="6715140" y="3000372"/>
            <a:ext cx="2214578" cy="107786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/>
              <a:t>Se estimula la </a:t>
            </a:r>
            <a:r>
              <a:rPr lang="es-ES_tradnl" sz="1600" b="1" dirty="0" smtClean="0"/>
              <a:t>degradación </a:t>
            </a:r>
            <a:r>
              <a:rPr lang="es-ES_tradnl" sz="1600" b="1" dirty="0"/>
              <a:t>de </a:t>
            </a:r>
            <a:r>
              <a:rPr lang="es-ES_tradnl" sz="1600" b="1" dirty="0" smtClean="0"/>
              <a:t>glucógeno </a:t>
            </a:r>
            <a:r>
              <a:rPr lang="es-ES_tradnl" sz="1600" b="1" dirty="0"/>
              <a:t>hepático y TG</a:t>
            </a:r>
          </a:p>
        </p:txBody>
      </p:sp>
      <p:sp>
        <p:nvSpPr>
          <p:cNvPr id="43027" name="Rectangle 20"/>
          <p:cNvSpPr>
            <a:spLocks noChangeArrowheads="1"/>
          </p:cNvSpPr>
          <p:nvPr/>
        </p:nvSpPr>
        <p:spPr bwMode="auto">
          <a:xfrm>
            <a:off x="6842125" y="4659313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8" name="Rectangle 21"/>
          <p:cNvSpPr>
            <a:spLocks noChangeArrowheads="1"/>
          </p:cNvSpPr>
          <p:nvPr/>
        </p:nvSpPr>
        <p:spPr bwMode="auto">
          <a:xfrm>
            <a:off x="6572264" y="4365805"/>
            <a:ext cx="2622000" cy="339196"/>
          </a:xfrm>
          <a:prstGeom prst="rect">
            <a:avLst/>
          </a:prstGeom>
          <a:solidFill>
            <a:srgbClr val="FFFFCC">
              <a:alpha val="99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1600" b="1" dirty="0"/>
              <a:t>Hidrólisis TG y </a:t>
            </a:r>
            <a:r>
              <a:rPr lang="es-ES_tradnl" sz="1600" b="1" dirty="0" err="1" smtClean="0"/>
              <a:t>Cetogénesis</a:t>
            </a:r>
            <a:endParaRPr lang="es-ES_tradnl" sz="1600" b="1" dirty="0"/>
          </a:p>
        </p:txBody>
      </p:sp>
      <p:sp>
        <p:nvSpPr>
          <p:cNvPr id="43029" name="Rectangle 22"/>
          <p:cNvSpPr>
            <a:spLocks noChangeArrowheads="1"/>
          </p:cNvSpPr>
          <p:nvPr/>
        </p:nvSpPr>
        <p:spPr bwMode="auto">
          <a:xfrm>
            <a:off x="2052638" y="2782888"/>
            <a:ext cx="12207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000" b="1">
                <a:solidFill>
                  <a:srgbClr val="FF3300"/>
                </a:solidFill>
              </a:rPr>
              <a:t>4 – 12 hs</a:t>
            </a:r>
          </a:p>
        </p:txBody>
      </p:sp>
      <p:sp>
        <p:nvSpPr>
          <p:cNvPr id="43030" name="Rectangle 23"/>
          <p:cNvSpPr>
            <a:spLocks noChangeArrowheads="1"/>
          </p:cNvSpPr>
          <p:nvPr/>
        </p:nvSpPr>
        <p:spPr bwMode="auto">
          <a:xfrm>
            <a:off x="2132013" y="4294188"/>
            <a:ext cx="1725612" cy="70852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 dirty="0">
                <a:solidFill>
                  <a:srgbClr val="FF3300"/>
                </a:solidFill>
              </a:rPr>
              <a:t>12 hs – </a:t>
            </a:r>
            <a:endParaRPr lang="es-ES_tradnl" sz="2000" b="1" dirty="0" smtClean="0">
              <a:solidFill>
                <a:srgbClr val="FF3300"/>
              </a:solidFill>
            </a:endParaRPr>
          </a:p>
          <a:p>
            <a:r>
              <a:rPr lang="es-ES_tradnl" sz="2000" b="1" dirty="0" smtClean="0">
                <a:solidFill>
                  <a:srgbClr val="FF3300"/>
                </a:solidFill>
              </a:rPr>
              <a:t>16 </a:t>
            </a:r>
            <a:r>
              <a:rPr lang="es-ES_tradnl" sz="2000" b="1" dirty="0">
                <a:solidFill>
                  <a:srgbClr val="FF3300"/>
                </a:solidFill>
              </a:rPr>
              <a:t>días</a:t>
            </a:r>
          </a:p>
        </p:txBody>
      </p:sp>
      <p:sp>
        <p:nvSpPr>
          <p:cNvPr id="43031" name="Rectangle 24"/>
          <p:cNvSpPr>
            <a:spLocks noChangeArrowheads="1"/>
          </p:cNvSpPr>
          <p:nvPr/>
        </p:nvSpPr>
        <p:spPr bwMode="auto">
          <a:xfrm>
            <a:off x="2197100" y="5951538"/>
            <a:ext cx="1374768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s-ES_tradnl" sz="2000" b="1" dirty="0">
                <a:solidFill>
                  <a:srgbClr val="FF3300"/>
                </a:solidFill>
              </a:rPr>
              <a:t>&gt; 16 días</a:t>
            </a:r>
          </a:p>
        </p:txBody>
      </p:sp>
      <p:grpSp>
        <p:nvGrpSpPr>
          <p:cNvPr id="43032" name="Group 28"/>
          <p:cNvGrpSpPr>
            <a:grpSpLocks/>
          </p:cNvGrpSpPr>
          <p:nvPr/>
        </p:nvGrpSpPr>
        <p:grpSpPr bwMode="auto">
          <a:xfrm>
            <a:off x="3857621" y="2643184"/>
            <a:ext cx="2357438" cy="1085851"/>
            <a:chOff x="2517" y="1616"/>
            <a:chExt cx="1485" cy="684"/>
          </a:xfrm>
          <a:solidFill>
            <a:schemeClr val="bg2"/>
          </a:solidFill>
        </p:grpSpPr>
        <p:sp>
          <p:nvSpPr>
            <p:cNvPr id="43046" name="Rectangle 25"/>
            <p:cNvSpPr>
              <a:spLocks noChangeArrowheads="1"/>
            </p:cNvSpPr>
            <p:nvPr/>
          </p:nvSpPr>
          <p:spPr bwMode="auto">
            <a:xfrm>
              <a:off x="2530" y="1616"/>
              <a:ext cx="1472" cy="3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r>
                <a:rPr lang="es-ES_tradnl" sz="1600" b="1" dirty="0" smtClean="0"/>
                <a:t>GLUCOSA: </a:t>
              </a:r>
              <a:r>
                <a:rPr lang="es-ES_tradnl" sz="1600" dirty="0" smtClean="0"/>
                <a:t>CEREBRO</a:t>
              </a:r>
              <a:endParaRPr lang="es-ES_tradnl" sz="1600" dirty="0"/>
            </a:p>
            <a:p>
              <a:endParaRPr lang="es-ES_tradnl" sz="1600" b="1" dirty="0"/>
            </a:p>
          </p:txBody>
        </p:sp>
        <p:sp>
          <p:nvSpPr>
            <p:cNvPr id="43047" name="Rectangle 26"/>
            <p:cNvSpPr>
              <a:spLocks noChangeArrowheads="1"/>
            </p:cNvSpPr>
            <p:nvPr/>
          </p:nvSpPr>
          <p:spPr bwMode="auto">
            <a:xfrm>
              <a:off x="2517" y="1931"/>
              <a:ext cx="1485" cy="3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r>
                <a:rPr lang="es-ES_tradnl" sz="1600" b="1" dirty="0"/>
                <a:t>ACIDOS </a:t>
              </a:r>
              <a:r>
                <a:rPr lang="es-ES_tradnl" sz="1600" b="1" dirty="0" smtClean="0"/>
                <a:t>GRASOS: </a:t>
              </a:r>
              <a:r>
                <a:rPr lang="es-ES_tradnl" sz="1600" dirty="0" smtClean="0"/>
                <a:t>MÚSCULO, HÍGADO</a:t>
              </a:r>
              <a:endParaRPr lang="es-ES_tradnl" sz="1600" dirty="0"/>
            </a:p>
          </p:txBody>
        </p:sp>
      </p:grpSp>
      <p:sp>
        <p:nvSpPr>
          <p:cNvPr id="43033" name="Line 29"/>
          <p:cNvSpPr>
            <a:spLocks noChangeShapeType="1"/>
          </p:cNvSpPr>
          <p:nvPr/>
        </p:nvSpPr>
        <p:spPr bwMode="auto">
          <a:xfrm flipV="1">
            <a:off x="7000892" y="1214422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4" name="Rectangle 30"/>
          <p:cNvSpPr>
            <a:spLocks noChangeArrowheads="1"/>
          </p:cNvSpPr>
          <p:nvPr/>
        </p:nvSpPr>
        <p:spPr bwMode="auto">
          <a:xfrm>
            <a:off x="7143768" y="1214422"/>
            <a:ext cx="1162050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3300"/>
                </a:solidFill>
              </a:rPr>
              <a:t>INSULINA</a:t>
            </a:r>
          </a:p>
        </p:txBody>
      </p:sp>
      <p:sp>
        <p:nvSpPr>
          <p:cNvPr id="43037" name="Rectangle 33"/>
          <p:cNvSpPr>
            <a:spLocks noChangeArrowheads="1"/>
          </p:cNvSpPr>
          <p:nvPr/>
        </p:nvSpPr>
        <p:spPr bwMode="auto">
          <a:xfrm>
            <a:off x="6643702" y="2643182"/>
            <a:ext cx="2276475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39" name="Rectangle 35"/>
          <p:cNvSpPr>
            <a:spLocks noChangeArrowheads="1"/>
          </p:cNvSpPr>
          <p:nvPr/>
        </p:nvSpPr>
        <p:spPr bwMode="auto">
          <a:xfrm>
            <a:off x="6867557" y="4021144"/>
            <a:ext cx="2276475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40" name="Rectangle 36"/>
          <p:cNvSpPr>
            <a:spLocks noChangeArrowheads="1"/>
          </p:cNvSpPr>
          <p:nvPr/>
        </p:nvSpPr>
        <p:spPr bwMode="auto">
          <a:xfrm>
            <a:off x="6835676" y="5857892"/>
            <a:ext cx="2308324" cy="107786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 smtClean="0"/>
              <a:t>Degradación </a:t>
            </a:r>
            <a:r>
              <a:rPr lang="es-ES_tradnl" sz="1600" b="1" dirty="0"/>
              <a:t>de proteína </a:t>
            </a:r>
            <a:r>
              <a:rPr lang="es-ES_tradnl" sz="1600" b="1" dirty="0" smtClean="0"/>
              <a:t>muscular (aminoácidos p/</a:t>
            </a:r>
            <a:r>
              <a:rPr lang="es-ES_tradnl" sz="1600" b="1" dirty="0" err="1" smtClean="0"/>
              <a:t>gluconeogénesis</a:t>
            </a:r>
            <a:r>
              <a:rPr lang="es-ES_tradnl" sz="1600" b="1" dirty="0" smtClean="0"/>
              <a:t>)</a:t>
            </a:r>
            <a:endParaRPr lang="es-ES_tradnl" sz="1600" b="1" dirty="0"/>
          </a:p>
        </p:txBody>
      </p:sp>
      <p:sp>
        <p:nvSpPr>
          <p:cNvPr id="43042" name="Rectangle 38"/>
          <p:cNvSpPr>
            <a:spLocks noChangeArrowheads="1"/>
          </p:cNvSpPr>
          <p:nvPr/>
        </p:nvSpPr>
        <p:spPr bwMode="auto">
          <a:xfrm>
            <a:off x="7215206" y="4786322"/>
            <a:ext cx="1162050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 dirty="0">
                <a:solidFill>
                  <a:srgbClr val="FF3300"/>
                </a:solidFill>
              </a:rPr>
              <a:t>CORTISOL</a:t>
            </a:r>
          </a:p>
        </p:txBody>
      </p:sp>
      <p:sp>
        <p:nvSpPr>
          <p:cNvPr id="43044" name="Rectangle 40"/>
          <p:cNvSpPr>
            <a:spLocks noChangeArrowheads="1"/>
          </p:cNvSpPr>
          <p:nvPr/>
        </p:nvSpPr>
        <p:spPr bwMode="auto">
          <a:xfrm>
            <a:off x="6902481" y="5572140"/>
            <a:ext cx="2170113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1" name="Line 29"/>
          <p:cNvSpPr>
            <a:spLocks noChangeShapeType="1"/>
          </p:cNvSpPr>
          <p:nvPr/>
        </p:nvSpPr>
        <p:spPr bwMode="auto">
          <a:xfrm flipV="1">
            <a:off x="7072330" y="4786322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2" name="Line 29"/>
          <p:cNvSpPr>
            <a:spLocks noChangeShapeType="1"/>
          </p:cNvSpPr>
          <p:nvPr/>
        </p:nvSpPr>
        <p:spPr bwMode="auto">
          <a:xfrm flipV="1">
            <a:off x="6786578" y="3925893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 flipV="1">
            <a:off x="6572264" y="2643182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" name="Line 29"/>
          <p:cNvSpPr>
            <a:spLocks noChangeShapeType="1"/>
          </p:cNvSpPr>
          <p:nvPr/>
        </p:nvSpPr>
        <p:spPr bwMode="auto">
          <a:xfrm flipV="1">
            <a:off x="6786578" y="5568967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V="1">
            <a:off x="6715140" y="2068505"/>
            <a:ext cx="0" cy="288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 flipV="1">
            <a:off x="7072330" y="1711315"/>
            <a:ext cx="0" cy="288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7" grpId="0" animBg="1"/>
      <p:bldP spid="43018" grpId="0" animBg="1"/>
      <p:bldP spid="43019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8" grpId="0" animBg="1"/>
      <p:bldP spid="43029" grpId="0" animBg="1"/>
      <p:bldP spid="43030" grpId="0" animBg="1"/>
      <p:bldP spid="43031" grpId="0" animBg="1"/>
      <p:bldP spid="43033" grpId="0" animBg="1"/>
      <p:bldP spid="43034" grpId="0" animBg="1"/>
      <p:bldP spid="43037" grpId="0" animBg="1"/>
      <p:bldP spid="43039" grpId="0" animBg="1"/>
      <p:bldP spid="43040" grpId="0" animBg="1"/>
      <p:bldP spid="43042" grpId="0" animBg="1"/>
      <p:bldP spid="43044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9" y="204830"/>
            <a:ext cx="9144031" cy="665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84181" y="-24"/>
            <a:ext cx="8816975" cy="557193"/>
          </a:xfrm>
          <a:prstGeom prst="rect">
            <a:avLst/>
          </a:prstGeom>
          <a:solidFill>
            <a:srgbClr val="00E0A5"/>
          </a:solidFill>
          <a:ln w="12700" cap="flat">
            <a:solidFill>
              <a:schemeClr val="tx1"/>
            </a:solidFill>
          </a:ln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ESTADOS METABOLICOS</a:t>
            </a:r>
            <a:br>
              <a:rPr kumimoji="0" lang="es-ES_tradnl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S_tradnl" sz="2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CICLO AYUNO-ALIMENTACION</a:t>
            </a: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9596" y="357166"/>
            <a:ext cx="9335883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4143372" y="571480"/>
            <a:ext cx="378621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_tradnl" sz="1600" b="1" dirty="0" smtClean="0">
                <a:latin typeface="Arial" pitchFamily="34" charset="0"/>
                <a:cs typeface="Arial" pitchFamily="34" charset="0"/>
              </a:rPr>
              <a:t>ALIMENTACIÓN-POSTPRANDIO</a:t>
            </a:r>
            <a:endParaRPr lang="es-AR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yoooooo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73422" y="1428736"/>
            <a:ext cx="10464435" cy="3857652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1857356" y="21429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HÍGADO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es-AR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absorción </a:t>
            </a:r>
            <a:endParaRPr lang="es-AR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42976" y="5286388"/>
            <a:ext cx="708123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ESTADO DE ABSORCIÓN: período de 2-4 h después de una comida normal</a:t>
            </a:r>
          </a:p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HMP: Vía de la Hexosa Mono Fosfato</a:t>
            </a:r>
          </a:p>
          <a:p>
            <a:endParaRPr lang="es-ES_tradnl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INTERMEDIARIOS DEL METABOLISMO DE LOS HIDRATOS DE CARBONO</a:t>
            </a:r>
            <a:endParaRPr lang="es-AR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VERDE: INTERMEDIARIOS DEL METABOLISMO DE PROTEÍNAS</a:t>
            </a:r>
          </a:p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PARDO: INTERMEDIARIOS DEL METABOLISMO DE LÍPIDOS</a:t>
            </a:r>
            <a:endParaRPr lang="es-AR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endParaRPr lang="es-A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yoooooo_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"/>
            <a:ext cx="5429255" cy="6957149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78631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ADIPOCITO </a:t>
            </a:r>
          </a:p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AR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absorción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A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370537" y="5975355"/>
            <a:ext cx="58449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METABOLISMO DE LOS HIDRATOS DE CARBONO</a:t>
            </a:r>
            <a:endParaRPr lang="es-AR" sz="12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PARDO: METABOLISMO DE LOS LÍPIDOS</a:t>
            </a:r>
          </a:p>
          <a:p>
            <a:pPr algn="r"/>
            <a:endParaRPr lang="es-AR" sz="12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AR" sz="1200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pPr algn="r"/>
            <a:endParaRPr lang="es-AR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bioclinicahoy.wikispaces.com/file/view/yoooooo.jpg/235945376/437x390/yoooo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571456"/>
            <a:ext cx="7044152" cy="6286544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643438" y="2142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</a:t>
            </a:r>
          </a:p>
          <a:p>
            <a:pPr algn="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MÚSCULO</a:t>
            </a:r>
          </a:p>
          <a:p>
            <a:pPr algn="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AR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absorción</a:t>
            </a:r>
            <a:endParaRPr lang="es-AR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299067" y="5643578"/>
            <a:ext cx="58449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METABOLISMO DE </a:t>
            </a:r>
          </a:p>
          <a:p>
            <a:pPr algn="r"/>
            <a:r>
              <a:rPr lang="es-ES_tradnl" sz="1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HIDRATOS DE CARBONO</a:t>
            </a:r>
            <a:endParaRPr lang="es-AR" sz="12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_tradnl" sz="1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VERDE: METABOLISMO </a:t>
            </a:r>
          </a:p>
          <a:p>
            <a:pPr algn="r"/>
            <a:r>
              <a:rPr lang="es-ES_tradnl" sz="1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 AMINOÁCIDOS</a:t>
            </a:r>
          </a:p>
          <a:p>
            <a:pPr algn="r"/>
            <a:endParaRPr lang="es-AR" sz="12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AR" sz="1200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pPr algn="r"/>
            <a:endParaRPr lang="es-AR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3974537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57158" y="214290"/>
            <a:ext cx="1685077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El cerebro oxida </a:t>
            </a:r>
          </a:p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por completo </a:t>
            </a:r>
          </a:p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la Glucosa </a:t>
            </a:r>
          </a:p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hasta CO</a:t>
            </a:r>
            <a:r>
              <a:rPr lang="es-ES_tradnl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s-ES_tradnl" b="1" dirty="0" smtClean="0">
                <a:latin typeface="Arial" pitchFamily="34" charset="0"/>
                <a:cs typeface="Arial" pitchFamily="34" charset="0"/>
              </a:rPr>
              <a:t> y agua</a:t>
            </a:r>
            <a:endParaRPr lang="es-A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071802" y="1071547"/>
            <a:ext cx="792205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Sangre</a:t>
            </a:r>
            <a:endParaRPr lang="es-A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643174" y="2857496"/>
            <a:ext cx="1207382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_tradnl" sz="1600" b="1" dirty="0" smtClean="0">
                <a:latin typeface="Arial" pitchFamily="34" charset="0"/>
                <a:cs typeface="Arial" pitchFamily="34" charset="0"/>
              </a:rPr>
              <a:t>CEREBRO</a:t>
            </a:r>
            <a:endParaRPr lang="es-AR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500166" y="5286388"/>
            <a:ext cx="2357454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De los combustibles </a:t>
            </a:r>
          </a:p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circulantes en la sangre</a:t>
            </a:r>
            <a:r>
              <a:rPr lang="es-AR" b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just"/>
            <a:r>
              <a:rPr lang="es-AR" b="1" dirty="0" smtClean="0">
                <a:latin typeface="Arial" pitchFamily="34" charset="0"/>
                <a:cs typeface="Arial" pitchFamily="34" charset="0"/>
              </a:rPr>
              <a:t> sólo  la Glucosa</a:t>
            </a:r>
          </a:p>
          <a:p>
            <a:pPr algn="just"/>
            <a:r>
              <a:rPr lang="es-AR" b="1" dirty="0" smtClean="0">
                <a:latin typeface="Arial" pitchFamily="34" charset="0"/>
                <a:cs typeface="Arial" pitchFamily="34" charset="0"/>
              </a:rPr>
              <a:t> puede atravesar</a:t>
            </a:r>
          </a:p>
          <a:p>
            <a:pPr algn="just"/>
            <a:r>
              <a:rPr lang="es-ES_tradnl" b="1" dirty="0" smtClean="0">
                <a:latin typeface="Arial" pitchFamily="34" charset="0"/>
                <a:cs typeface="Arial" pitchFamily="34" charset="0"/>
              </a:rPr>
              <a:t>la barrera </a:t>
            </a:r>
          </a:p>
          <a:p>
            <a:pPr algn="just"/>
            <a:r>
              <a:rPr lang="es-ES_tradnl" b="1" dirty="0" err="1" smtClean="0">
                <a:latin typeface="Arial" pitchFamily="34" charset="0"/>
                <a:cs typeface="Arial" pitchFamily="34" charset="0"/>
              </a:rPr>
              <a:t>hemato</a:t>
            </a:r>
            <a:r>
              <a:rPr lang="es-ES_tradnl" b="1" dirty="0" smtClean="0">
                <a:latin typeface="Arial" pitchFamily="34" charset="0"/>
                <a:cs typeface="Arial" pitchFamily="34" charset="0"/>
              </a:rPr>
              <a:t>-encefálica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928662" y="4572008"/>
            <a:ext cx="1000132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latin typeface="Arial" pitchFamily="34" charset="0"/>
                <a:cs typeface="Arial" pitchFamily="34" charset="0"/>
              </a:rPr>
              <a:t>Glucosa</a:t>
            </a:r>
            <a:endParaRPr lang="es-A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4143372" y="2142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</a:t>
            </a:r>
          </a:p>
          <a:p>
            <a:pPr algn="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CEREBRO</a:t>
            </a:r>
          </a:p>
          <a:p>
            <a:pPr algn="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AR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absorción</a:t>
            </a:r>
            <a:endParaRPr lang="es-AR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825400" y="5643578"/>
            <a:ext cx="33186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METABOLISMO DE </a:t>
            </a:r>
          </a:p>
          <a:p>
            <a:pPr algn="r"/>
            <a:r>
              <a:rPr lang="es-ES_tradnl" sz="1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HIDRATOS DE CARBONO</a:t>
            </a:r>
            <a:endParaRPr lang="es-AR" sz="12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es-AR" sz="12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AR" sz="1200" b="1" dirty="0" smtClean="0">
                <a:latin typeface="Arial" pitchFamily="34" charset="0"/>
                <a:cs typeface="Arial" pitchFamily="34" charset="0"/>
              </a:rPr>
              <a:t>Imagen tomada de Bioquímica 4ta Edición </a:t>
            </a:r>
          </a:p>
          <a:p>
            <a:pPr algn="r"/>
            <a:r>
              <a:rPr lang="es-AR" sz="1200" b="1" dirty="0" smtClean="0">
                <a:latin typeface="Arial" pitchFamily="34" charset="0"/>
                <a:cs typeface="Arial" pitchFamily="34" charset="0"/>
              </a:rPr>
              <a:t>Champe, Pamela y Richard Harvey</a:t>
            </a:r>
          </a:p>
          <a:p>
            <a:pPr algn="r"/>
            <a:endParaRPr lang="es-A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yoooooo_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648700" cy="6219824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928662" y="-3413"/>
            <a:ext cx="742955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800" b="1" dirty="0" smtClean="0">
                <a:latin typeface="Arial" pitchFamily="34" charset="0"/>
                <a:cs typeface="Arial" pitchFamily="34" charset="0"/>
              </a:rPr>
              <a:t>Relación de los tejidos en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ESTADO DE ABSORCIÓN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AR" sz="1100" b="1" dirty="0" smtClean="0">
                <a:latin typeface="Arial" pitchFamily="34" charset="0"/>
                <a:cs typeface="Arial" pitchFamily="34" charset="0"/>
              </a:rPr>
              <a:t>(Imagen tomada de Bioquímica 4ta </a:t>
            </a:r>
            <a:r>
              <a:rPr lang="es-AR" sz="1100" b="1" dirty="0" err="1" smtClean="0">
                <a:latin typeface="Arial" pitchFamily="34" charset="0"/>
                <a:cs typeface="Arial" pitchFamily="34" charset="0"/>
              </a:rPr>
              <a:t>edic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. Champe Pamela y Richard Harvey)</a:t>
            </a:r>
            <a:endParaRPr lang="es-AR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428728" y="4643446"/>
            <a:ext cx="1214437" cy="500063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6" name="5 Rectángulo"/>
          <p:cNvSpPr/>
          <p:nvPr/>
        </p:nvSpPr>
        <p:spPr>
          <a:xfrm>
            <a:off x="4786314" y="2571744"/>
            <a:ext cx="714380" cy="285753"/>
          </a:xfrm>
          <a:prstGeom prst="rect">
            <a:avLst/>
          </a:prstGeom>
          <a:noFill/>
          <a:ln w="38100"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5214942" y="2214554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8" name="7 Rectángulo"/>
          <p:cNvSpPr/>
          <p:nvPr/>
        </p:nvSpPr>
        <p:spPr>
          <a:xfrm>
            <a:off x="5000628" y="6072206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9" name="8 Rectángulo"/>
          <p:cNvSpPr/>
          <p:nvPr/>
        </p:nvSpPr>
        <p:spPr>
          <a:xfrm>
            <a:off x="7500958" y="3429000"/>
            <a:ext cx="857256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0" name="9 Rectángulo"/>
          <p:cNvSpPr/>
          <p:nvPr/>
        </p:nvSpPr>
        <p:spPr>
          <a:xfrm>
            <a:off x="1428728" y="3500442"/>
            <a:ext cx="1000132" cy="214310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1" name="10 Rectángulo"/>
          <p:cNvSpPr/>
          <p:nvPr/>
        </p:nvSpPr>
        <p:spPr>
          <a:xfrm>
            <a:off x="500034" y="5072074"/>
            <a:ext cx="928694" cy="285753"/>
          </a:xfrm>
          <a:prstGeom prst="rect">
            <a:avLst/>
          </a:prstGeom>
          <a:noFill/>
          <a:ln w="38100"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2" name="11 Rectángulo"/>
          <p:cNvSpPr/>
          <p:nvPr/>
        </p:nvSpPr>
        <p:spPr>
          <a:xfrm>
            <a:off x="5643570" y="3357562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3" name="12 Rectángulo"/>
          <p:cNvSpPr/>
          <p:nvPr/>
        </p:nvSpPr>
        <p:spPr>
          <a:xfrm>
            <a:off x="1285852" y="1785926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4" name="13 Rectángulo"/>
          <p:cNvSpPr/>
          <p:nvPr/>
        </p:nvSpPr>
        <p:spPr>
          <a:xfrm>
            <a:off x="3357554" y="6072206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5" name="14 Rectángulo"/>
          <p:cNvSpPr/>
          <p:nvPr/>
        </p:nvSpPr>
        <p:spPr>
          <a:xfrm>
            <a:off x="1285852" y="6000768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6" name="15 Rectángulo"/>
          <p:cNvSpPr/>
          <p:nvPr/>
        </p:nvSpPr>
        <p:spPr>
          <a:xfrm>
            <a:off x="357158" y="5929330"/>
            <a:ext cx="928694" cy="285753"/>
          </a:xfrm>
          <a:prstGeom prst="rect">
            <a:avLst/>
          </a:prstGeom>
          <a:noFill/>
          <a:ln w="38100"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6429388" y="6072206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790" y="0"/>
            <a:ext cx="8957909" cy="607220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3" name="Text Box 73"/>
          <p:cNvSpPr txBox="1">
            <a:spLocks/>
          </p:cNvSpPr>
          <p:nvPr/>
        </p:nvSpPr>
        <p:spPr>
          <a:xfrm>
            <a:off x="2643174" y="5929330"/>
            <a:ext cx="4532010" cy="46166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</a:rPr>
              <a:t>Ejemplo general de convergencia</a:t>
            </a:r>
          </a:p>
        </p:txBody>
      </p:sp>
      <p:sp>
        <p:nvSpPr>
          <p:cNvPr id="4" name="23 Rectángulo"/>
          <p:cNvSpPr>
            <a:spLocks noChangeArrowheads="1"/>
          </p:cNvSpPr>
          <p:nvPr/>
        </p:nvSpPr>
        <p:spPr bwMode="auto">
          <a:xfrm>
            <a:off x="4572000" y="6429396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200" dirty="0">
                <a:latin typeface="Calibri" pitchFamily="34" charset="0"/>
              </a:rPr>
              <a:t>BLANCO A. y BLANCO G., “Química Biológica”, Ed. El Ateneo, 9a </a:t>
            </a:r>
            <a:r>
              <a:rPr lang="es-ES_tradnl" sz="1200" dirty="0" err="1">
                <a:latin typeface="Calibri" pitchFamily="34" charset="0"/>
              </a:rPr>
              <a:t>edic</a:t>
            </a:r>
            <a:r>
              <a:rPr lang="es-ES_tradnl" sz="1200" dirty="0">
                <a:latin typeface="Calibri" pitchFamily="34" charset="0"/>
              </a:rPr>
              <a:t>.</a:t>
            </a:r>
            <a:endParaRPr lang="es-AR" sz="1200" dirty="0"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1857356" y="400050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5 Rectángulo redondeado"/>
          <p:cNvSpPr/>
          <p:nvPr/>
        </p:nvSpPr>
        <p:spPr>
          <a:xfrm>
            <a:off x="3071802" y="4857760"/>
            <a:ext cx="1785950" cy="500062"/>
          </a:xfrm>
          <a:prstGeom prst="roundRect">
            <a:avLst/>
          </a:prstGeom>
          <a:noFill/>
          <a:ln w="2857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7" name="Text Box 183"/>
          <p:cNvSpPr>
            <a:spLocks/>
          </p:cNvSpPr>
          <p:nvPr/>
        </p:nvSpPr>
        <p:spPr>
          <a:xfrm>
            <a:off x="714348" y="4786322"/>
            <a:ext cx="1857388" cy="5715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8" name="7 Rectángulo redondeado"/>
          <p:cNvSpPr/>
          <p:nvPr/>
        </p:nvSpPr>
        <p:spPr>
          <a:xfrm>
            <a:off x="428596" y="0"/>
            <a:ext cx="1571636" cy="500063"/>
          </a:xfrm>
          <a:prstGeom prst="roundRect">
            <a:avLst/>
          </a:prstGeom>
          <a:noFill/>
          <a:ln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9" name="8 Rectángulo redondeado"/>
          <p:cNvSpPr/>
          <p:nvPr/>
        </p:nvSpPr>
        <p:spPr>
          <a:xfrm>
            <a:off x="5572132" y="0"/>
            <a:ext cx="1214438" cy="500063"/>
          </a:xfrm>
          <a:prstGeom prst="roundRect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0" name="9 Rectángulo redondeado"/>
          <p:cNvSpPr/>
          <p:nvPr/>
        </p:nvSpPr>
        <p:spPr>
          <a:xfrm>
            <a:off x="2071670" y="0"/>
            <a:ext cx="1357322" cy="5000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6091" y="1428736"/>
            <a:ext cx="10073031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675" y="428604"/>
            <a:ext cx="896923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6245486" y="571480"/>
            <a:ext cx="16841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_tradnl" sz="1800" b="1" dirty="0" smtClean="0">
                <a:latin typeface="Arial" pitchFamily="34" charset="0"/>
                <a:cs typeface="Arial" pitchFamily="34" charset="0"/>
              </a:rPr>
              <a:t>INANICIÓN</a:t>
            </a:r>
            <a:endParaRPr lang="es-AR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yoooooo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986802"/>
            <a:ext cx="8501122" cy="394239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1142976" y="5072074"/>
            <a:ext cx="708123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ESTADO DE AYUNO-INANICIÓN</a:t>
            </a:r>
          </a:p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AYUNO: 4-12 horas después de una comida normal</a:t>
            </a:r>
          </a:p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INANICIÓN: más de 24 h después de una comida normal</a:t>
            </a:r>
          </a:p>
          <a:p>
            <a:endParaRPr lang="es-ES_tradnl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INTERMEDIARIOS DEL METABOLISMO DE LOS HIDRATOS DE CARBONO</a:t>
            </a:r>
            <a:endParaRPr lang="es-AR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VERDE: INTERMEDIARIOS DEL METABOLISMO DE PROTEÍNAS</a:t>
            </a:r>
          </a:p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PARDO: INTERMEDIARIOS DEL METABOLISMO DE LÍPIDOS</a:t>
            </a:r>
            <a:endParaRPr lang="es-AR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endParaRPr lang="es-AR" b="1" dirty="0"/>
          </a:p>
        </p:txBody>
      </p:sp>
      <p:sp>
        <p:nvSpPr>
          <p:cNvPr id="5" name="4 Rectángulo"/>
          <p:cNvSpPr/>
          <p:nvPr/>
        </p:nvSpPr>
        <p:spPr>
          <a:xfrm>
            <a:off x="4572000" y="714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HIGADO </a:t>
            </a:r>
          </a:p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A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ayuno-inanición</a:t>
            </a:r>
            <a:endParaRPr lang="es-AR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857620" y="1571612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err="1" smtClean="0">
                <a:latin typeface="Arial" pitchFamily="34" charset="0"/>
                <a:cs typeface="Arial" pitchFamily="34" charset="0"/>
              </a:rPr>
              <a:t>glucógenolisis</a:t>
            </a:r>
            <a:endParaRPr lang="es-AR" sz="1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143372" y="257174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err="1" smtClean="0">
                <a:latin typeface="Arial" pitchFamily="34" charset="0"/>
                <a:cs typeface="Arial" pitchFamily="34" charset="0"/>
              </a:rPr>
              <a:t>cetogénesis</a:t>
            </a:r>
            <a:endParaRPr lang="es-AR" sz="1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857356" y="3786190"/>
            <a:ext cx="1443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err="1" smtClean="0">
                <a:latin typeface="Arial" pitchFamily="34" charset="0"/>
                <a:cs typeface="Arial" pitchFamily="34" charset="0"/>
              </a:rPr>
              <a:t>gluconeogénesis</a:t>
            </a:r>
            <a:endParaRPr lang="es-AR" sz="1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668980" y="3071810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err="1" smtClean="0">
                <a:latin typeface="Arial" pitchFamily="34" charset="0"/>
                <a:cs typeface="Arial" pitchFamily="34" charset="0"/>
              </a:rPr>
              <a:t>lipólisis</a:t>
            </a:r>
            <a:endParaRPr lang="es-AR" sz="1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yoooooo_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46892"/>
            <a:ext cx="5447011" cy="5739562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478631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ADIPOCITO </a:t>
            </a:r>
          </a:p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</a:t>
            </a:r>
            <a:r>
              <a:rPr lang="es-A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ayuno-inanición</a:t>
            </a:r>
            <a:endParaRPr lang="es-A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142976" y="5544467"/>
            <a:ext cx="70812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INTERMEDIARIOS DEL METABOLISMO DE LOS HIDRATOS DE CARBONO</a:t>
            </a:r>
            <a:endParaRPr lang="es-AR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VERDE: INTERMEDIARIOS DEL METABOLISMO DE PROTEÍNAS</a:t>
            </a:r>
          </a:p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PARDO: INTERMEDIARIOS DEL METABOLISMO DE LÍPIDOS</a:t>
            </a:r>
            <a:endParaRPr lang="es-AR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endParaRPr lang="es-A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yoooooo_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266886" cy="5136401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478631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MÚSCULO</a:t>
            </a:r>
          </a:p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</a:t>
            </a:r>
            <a:r>
              <a:rPr lang="es-A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ayuno-inanición </a:t>
            </a:r>
            <a:endParaRPr lang="es-AR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071538" y="5473029"/>
            <a:ext cx="70812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INTERMEDIARIOS DEL METABOLISMO DE LOS HIDRATOS DE CARBONO</a:t>
            </a:r>
            <a:endParaRPr lang="es-AR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VERDE: INTERMEDIARIOS DEL METABOLISMO DE PROTEÍNAS</a:t>
            </a:r>
          </a:p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PARDO: INTERMEDIARIOS DEL METABOLISMO DE LÍPIDOS</a:t>
            </a:r>
            <a:endParaRPr lang="es-AR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endParaRPr lang="es-A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9803" y="214290"/>
            <a:ext cx="4926117" cy="550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3214678" y="2857496"/>
            <a:ext cx="1207382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_tradnl" sz="1600" b="1" dirty="0" smtClean="0">
                <a:latin typeface="Arial" pitchFamily="34" charset="0"/>
                <a:cs typeface="Arial" pitchFamily="34" charset="0"/>
              </a:rPr>
              <a:t>CEREBRO</a:t>
            </a:r>
            <a:endParaRPr lang="es-AR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500430" y="714356"/>
            <a:ext cx="928694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latin typeface="Arial" pitchFamily="34" charset="0"/>
                <a:cs typeface="Arial" pitchFamily="34" charset="0"/>
              </a:rPr>
              <a:t>Sangre</a:t>
            </a:r>
            <a:endParaRPr lang="es-A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1406" y="285728"/>
            <a:ext cx="135732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Cuerpos </a:t>
            </a:r>
            <a:r>
              <a:rPr lang="es-ES_tradnl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Cetónicos</a:t>
            </a:r>
            <a:endParaRPr lang="es-AR" sz="16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57224" y="4929198"/>
            <a:ext cx="114300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Glucosa</a:t>
            </a:r>
            <a:endParaRPr lang="es-AR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142976" y="5975355"/>
            <a:ext cx="70812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AZUL: INTERMEDIARIOS DEL METABOLISMO DE LOS HIDRATOS DE CARBONO</a:t>
            </a:r>
            <a:endParaRPr lang="es-AR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b="1" dirty="0" smtClean="0">
                <a:latin typeface="Arial" pitchFamily="34" charset="0"/>
                <a:cs typeface="Arial" pitchFamily="34" charset="0"/>
              </a:rPr>
              <a:t>Imagen tomada de Bioquímica 4ta Edición Champe, Pamela y Richard Harvey</a:t>
            </a:r>
          </a:p>
          <a:p>
            <a:endParaRPr lang="es-AR" b="1" dirty="0"/>
          </a:p>
        </p:txBody>
      </p:sp>
      <p:sp>
        <p:nvSpPr>
          <p:cNvPr id="8" name="7 Rectángulo"/>
          <p:cNvSpPr/>
          <p:nvPr/>
        </p:nvSpPr>
        <p:spPr>
          <a:xfrm>
            <a:off x="478631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Vías metabólicas principales en el </a:t>
            </a:r>
            <a:r>
              <a:rPr lang="es-AR" sz="24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CEREBRO</a:t>
            </a:r>
          </a:p>
          <a:p>
            <a:pPr algn="ctr"/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en</a:t>
            </a:r>
            <a:r>
              <a:rPr lang="es-A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ayuno-inanición </a:t>
            </a:r>
            <a:endParaRPr lang="es-AR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yoooooo_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91" y="376261"/>
            <a:ext cx="7877175" cy="6624639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928662" y="-3413"/>
            <a:ext cx="742955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800" b="1" dirty="0" smtClean="0">
                <a:latin typeface="Arial" pitchFamily="34" charset="0"/>
                <a:cs typeface="Arial" pitchFamily="34" charset="0"/>
              </a:rPr>
              <a:t>Relación de los tejidos en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ESTADO DE AYUNO PROLONGADO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AR" sz="1100" b="1" dirty="0" smtClean="0">
                <a:latin typeface="Arial" pitchFamily="34" charset="0"/>
                <a:cs typeface="Arial" pitchFamily="34" charset="0"/>
              </a:rPr>
              <a:t>(Imagen tomada de Bioquímica 4ta </a:t>
            </a:r>
            <a:r>
              <a:rPr lang="es-AR" sz="1100" b="1" dirty="0" err="1" smtClean="0">
                <a:latin typeface="Arial" pitchFamily="34" charset="0"/>
                <a:cs typeface="Arial" pitchFamily="34" charset="0"/>
              </a:rPr>
              <a:t>edic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. Champe Pamela y Richard Harvey)</a:t>
            </a:r>
            <a:endParaRPr lang="es-AR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7572396" y="3929066"/>
            <a:ext cx="1214437" cy="500063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6" name="5 Rectángulo redondeado"/>
          <p:cNvSpPr/>
          <p:nvPr/>
        </p:nvSpPr>
        <p:spPr>
          <a:xfrm>
            <a:off x="6286512" y="3929066"/>
            <a:ext cx="1214437" cy="500063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2285984" y="1142984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8" name="7 Rectángulo"/>
          <p:cNvSpPr/>
          <p:nvPr/>
        </p:nvSpPr>
        <p:spPr>
          <a:xfrm>
            <a:off x="5214942" y="1500174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9" name="8 Rectángulo"/>
          <p:cNvSpPr/>
          <p:nvPr/>
        </p:nvSpPr>
        <p:spPr>
          <a:xfrm>
            <a:off x="1214414" y="3071810"/>
            <a:ext cx="1071570" cy="285752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2" name="11 Rectángulo"/>
          <p:cNvSpPr/>
          <p:nvPr/>
        </p:nvSpPr>
        <p:spPr>
          <a:xfrm>
            <a:off x="1928794" y="5929330"/>
            <a:ext cx="928694" cy="285753"/>
          </a:xfrm>
          <a:prstGeom prst="rect">
            <a:avLst/>
          </a:prstGeom>
          <a:noFill/>
          <a:ln w="38100"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3" name="12 Rectángulo"/>
          <p:cNvSpPr/>
          <p:nvPr/>
        </p:nvSpPr>
        <p:spPr>
          <a:xfrm>
            <a:off x="1142976" y="5500702"/>
            <a:ext cx="928694" cy="285753"/>
          </a:xfrm>
          <a:prstGeom prst="rect">
            <a:avLst/>
          </a:prstGeom>
          <a:noFill/>
          <a:ln w="38100">
            <a:solidFill>
              <a:srgbClr val="06B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5" name="14 Rectángulo"/>
          <p:cNvSpPr/>
          <p:nvPr/>
        </p:nvSpPr>
        <p:spPr>
          <a:xfrm>
            <a:off x="7000892" y="1928802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6" name="15 Rectángulo"/>
          <p:cNvSpPr/>
          <p:nvPr/>
        </p:nvSpPr>
        <p:spPr>
          <a:xfrm>
            <a:off x="6500826" y="2857496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7" name="16 Rectángulo"/>
          <p:cNvSpPr/>
          <p:nvPr/>
        </p:nvSpPr>
        <p:spPr>
          <a:xfrm>
            <a:off x="4857752" y="2071678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2786050" y="2786058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9" name="18 Rectángulo"/>
          <p:cNvSpPr/>
          <p:nvPr/>
        </p:nvSpPr>
        <p:spPr>
          <a:xfrm>
            <a:off x="2857488" y="5786454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20" name="19 Rectángulo"/>
          <p:cNvSpPr/>
          <p:nvPr/>
        </p:nvSpPr>
        <p:spPr>
          <a:xfrm>
            <a:off x="4643438" y="5715016"/>
            <a:ext cx="714380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21" name="20 Rectángulo"/>
          <p:cNvSpPr/>
          <p:nvPr/>
        </p:nvSpPr>
        <p:spPr>
          <a:xfrm>
            <a:off x="3000364" y="6357958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5572132" y="5715016"/>
            <a:ext cx="1143008" cy="285748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23" name="22 Rectángulo"/>
          <p:cNvSpPr/>
          <p:nvPr/>
        </p:nvSpPr>
        <p:spPr>
          <a:xfrm>
            <a:off x="5000628" y="6143644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7572396" y="3214686"/>
            <a:ext cx="857256" cy="214314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216" y="571480"/>
            <a:ext cx="875510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13" y="587809"/>
            <a:ext cx="9028286" cy="59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362743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0066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571472" y="1285860"/>
          <a:ext cx="8072496" cy="5505055"/>
        </p:xfrm>
        <a:graphic>
          <a:graphicData uri="http://schemas.openxmlformats.org/drawingml/2006/table">
            <a:tbl>
              <a:tblPr/>
              <a:tblGrid>
                <a:gridCol w="2018124"/>
                <a:gridCol w="2018124"/>
                <a:gridCol w="2018124"/>
                <a:gridCol w="2018124"/>
              </a:tblGrid>
              <a:tr h="1000132">
                <a:tc>
                  <a:txBody>
                    <a:bodyPr/>
                    <a:lstStyle/>
                    <a:p>
                      <a:endParaRPr lang="es-AR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800" b="1" dirty="0" smtClean="0"/>
                        <a:t>Hígado</a:t>
                      </a:r>
                      <a:r>
                        <a:rPr lang="es-AR" sz="1800" b="1" dirty="0"/>
                        <a:t/>
                      </a:r>
                      <a:br>
                        <a:rPr lang="es-AR" sz="1800" b="1" dirty="0"/>
                      </a:br>
                      <a:endParaRPr lang="es-AR" sz="1800" b="1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800" b="1" dirty="0" err="1"/>
                        <a:t>Adipocito</a:t>
                      </a:r>
                      <a:r>
                        <a:rPr lang="es-AR" sz="1800" b="1" dirty="0"/>
                        <a:t/>
                      </a:r>
                      <a:br>
                        <a:rPr lang="es-AR" sz="1800" b="1" dirty="0"/>
                      </a:br>
                      <a:endParaRPr lang="es-AR" sz="1800" b="1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800" b="1" dirty="0"/>
                        <a:t>Músculo</a:t>
                      </a:r>
                      <a:br>
                        <a:rPr lang="es-AR" sz="1800" b="1" dirty="0"/>
                      </a:br>
                      <a:endParaRPr lang="es-AR" sz="1800" b="1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26">
                <a:tc>
                  <a:txBody>
                    <a:bodyPr/>
                    <a:lstStyle/>
                    <a:p>
                      <a:pPr algn="ctr" fontAlgn="t"/>
                      <a:r>
                        <a:rPr lang="es-AR" sz="1800" b="1" dirty="0" smtClean="0"/>
                        <a:t>AYUNO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 dirty="0" err="1"/>
                        <a:t>Glucogenólisis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 err="1"/>
                        <a:t>Neoglucogénesis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 err="1"/>
                        <a:t>Cetogénesis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/>
                        <a:t>Beta oxidación</a:t>
                      </a:r>
                      <a:br>
                        <a:rPr lang="es-AR" sz="1800" dirty="0"/>
                      </a:br>
                      <a:endParaRPr lang="es-AR" sz="18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 dirty="0" err="1"/>
                        <a:t>Lipólisis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/>
                        <a:t>Beta oxidación</a:t>
                      </a:r>
                      <a:br>
                        <a:rPr lang="es-AR" sz="1800" dirty="0"/>
                      </a:br>
                      <a:r>
                        <a:rPr lang="es-AR" sz="1800" dirty="0" err="1"/>
                        <a:t>Cetólisis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endParaRPr lang="es-AR" sz="18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 dirty="0"/>
                        <a:t>Glicolisis</a:t>
                      </a:r>
                      <a:br>
                        <a:rPr lang="es-AR" sz="1800" dirty="0"/>
                      </a:br>
                      <a:r>
                        <a:rPr lang="es-AR" sz="1800" dirty="0"/>
                        <a:t>Proteólisis muscular</a:t>
                      </a:r>
                      <a:br>
                        <a:rPr lang="es-AR" sz="1800" dirty="0"/>
                      </a:br>
                      <a:r>
                        <a:rPr lang="es-AR" sz="1800" dirty="0"/>
                        <a:t>Beta oxidación</a:t>
                      </a:r>
                      <a:br>
                        <a:rPr lang="es-AR" sz="1800" dirty="0"/>
                      </a:br>
                      <a:r>
                        <a:rPr lang="es-AR" sz="1800" dirty="0" err="1"/>
                        <a:t>Cetólisis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 err="1"/>
                        <a:t>Glucogenogénesis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endParaRPr lang="es-AR" sz="18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097">
                <a:tc>
                  <a:txBody>
                    <a:bodyPr/>
                    <a:lstStyle/>
                    <a:p>
                      <a:pPr algn="ctr" fontAlgn="t"/>
                      <a:r>
                        <a:rPr lang="es-AR" sz="1800" b="1" dirty="0" smtClean="0"/>
                        <a:t>POSTPRANDIAL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/>
                        <a:t>Glicolisis</a:t>
                      </a:r>
                      <a:br>
                        <a:rPr lang="es-AR" sz="1800"/>
                      </a:br>
                      <a:r>
                        <a:rPr lang="es-AR" sz="1800"/>
                        <a:t>Glucogénesis</a:t>
                      </a:r>
                      <a:br>
                        <a:rPr lang="es-AR" sz="1800"/>
                      </a:br>
                      <a:r>
                        <a:rPr lang="es-AR" sz="1800"/>
                        <a:t>Síntesis de proteínas</a:t>
                      </a:r>
                      <a:br>
                        <a:rPr lang="es-AR" sz="1800"/>
                      </a:br>
                      <a:r>
                        <a:rPr lang="es-AR" sz="1800"/>
                        <a:t>Lipogénesis</a:t>
                      </a:r>
                      <a:br>
                        <a:rPr lang="es-AR" sz="1800"/>
                      </a:br>
                      <a:r>
                        <a:rPr lang="es-AR" sz="1800"/>
                        <a:t>Reesterificación</a:t>
                      </a:r>
                      <a:br>
                        <a:rPr lang="es-AR" sz="1800"/>
                      </a:br>
                      <a:endParaRPr lang="es-AR" sz="180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 dirty="0" err="1"/>
                        <a:t>Lipogénesis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r>
                        <a:rPr lang="es-AR" sz="1800" dirty="0"/>
                        <a:t>Absorción de aminoácidos</a:t>
                      </a:r>
                      <a:br>
                        <a:rPr lang="es-AR" sz="1800" dirty="0"/>
                      </a:br>
                      <a:r>
                        <a:rPr lang="es-AR" sz="1800" dirty="0"/>
                        <a:t>Glicolisis</a:t>
                      </a:r>
                      <a:br>
                        <a:rPr lang="es-AR" sz="1800" dirty="0"/>
                      </a:br>
                      <a:r>
                        <a:rPr lang="es-AR" sz="1800" dirty="0" err="1" smtClean="0"/>
                        <a:t>Reesterifición</a:t>
                      </a:r>
                      <a:r>
                        <a:rPr lang="es-AR" sz="1800" dirty="0"/>
                        <a:t/>
                      </a:r>
                      <a:br>
                        <a:rPr lang="es-AR" sz="1800" dirty="0"/>
                      </a:br>
                      <a:endParaRPr lang="es-AR" sz="18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800" dirty="0"/>
                        <a:t>Glicolisis</a:t>
                      </a:r>
                      <a:br>
                        <a:rPr lang="es-AR" sz="1800" dirty="0"/>
                      </a:br>
                      <a:r>
                        <a:rPr lang="es-AR" sz="1800" dirty="0"/>
                        <a:t>Glucogénesis</a:t>
                      </a:r>
                      <a:br>
                        <a:rPr lang="es-AR" sz="1800" dirty="0"/>
                      </a:br>
                      <a:r>
                        <a:rPr lang="es-AR" sz="1800" dirty="0"/>
                        <a:t>Beta oxidación</a:t>
                      </a:r>
                      <a:br>
                        <a:rPr lang="es-AR" sz="1800" dirty="0"/>
                      </a:br>
                      <a:endParaRPr lang="es-AR" sz="18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0" y="-28577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Cuadro resumen de vías metabólicas activas según estado metabólico.</a:t>
            </a:r>
            <a:r>
              <a:rPr kumimoji="0" lang="es-A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s-A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85786" y="0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Vías </a:t>
            </a:r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metabólicas </a:t>
            </a:r>
            <a:endParaRPr lang="es-AR" sz="24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activas </a:t>
            </a:r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según estado </a:t>
            </a:r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metabólico</a:t>
            </a:r>
          </a:p>
          <a:p>
            <a:pPr lvl="0" algn="ctr"/>
            <a:r>
              <a:rPr lang="es-AR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Cuadro resumen</a:t>
            </a:r>
            <a:endParaRPr lang="es-AR" sz="24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0475" y="520724"/>
            <a:ext cx="7632700" cy="63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183"/>
          <p:cNvSpPr>
            <a:spLocks/>
          </p:cNvSpPr>
          <p:nvPr/>
        </p:nvSpPr>
        <p:spPr>
          <a:xfrm>
            <a:off x="2195512" y="1052512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2214546" y="1643050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Text Box 183"/>
          <p:cNvSpPr>
            <a:spLocks/>
          </p:cNvSpPr>
          <p:nvPr/>
        </p:nvSpPr>
        <p:spPr>
          <a:xfrm>
            <a:off x="4271973" y="249713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7" name="6 CuadroTexto"/>
          <p:cNvSpPr txBox="1"/>
          <p:nvPr/>
        </p:nvSpPr>
        <p:spPr>
          <a:xfrm>
            <a:off x="2071670" y="-24"/>
            <a:ext cx="551869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C00000"/>
                </a:solidFill>
              </a:rPr>
              <a:t>Ejemplos de Interrelaciones Metabólicas</a:t>
            </a:r>
            <a:endParaRPr lang="es-AR" sz="2400" b="1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224070" y="6539235"/>
            <a:ext cx="51860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                                                                 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3574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_tradnl" b="1" dirty="0" smtClean="0">
                <a:solidFill>
                  <a:srgbClr val="FF0066"/>
                </a:solidFill>
                <a:latin typeface="Comic Sans MS" pitchFamily="66" charset="0"/>
              </a:rPr>
              <a:t>PROBLEMAS</a:t>
            </a:r>
            <a:br>
              <a:rPr lang="es-ES_tradnl" b="1" dirty="0" smtClean="0">
                <a:solidFill>
                  <a:srgbClr val="FF0066"/>
                </a:solidFill>
                <a:latin typeface="Comic Sans MS" pitchFamily="66" charset="0"/>
              </a:rPr>
            </a:br>
            <a:endParaRPr lang="es-AR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497888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2800" b="1" i="1" dirty="0" smtClean="0">
                <a:solidFill>
                  <a:srgbClr val="FF0066"/>
                </a:solidFill>
                <a:latin typeface="Comic Sans MS" pitchFamily="66" charset="0"/>
              </a:rPr>
              <a:t>	¿Que vías metabólicas están activas en las siguientes situaciones?</a:t>
            </a:r>
            <a:endParaRPr lang="es-ES" sz="2800" b="1" i="1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89138"/>
            <a:ext cx="7772400" cy="4114800"/>
          </a:xfrm>
        </p:spPr>
        <p:txBody>
          <a:bodyPr/>
          <a:lstStyle/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Cuando se están consumiendo alimentos ricos en hidratos de </a:t>
            </a:r>
            <a:r>
              <a:rPr lang="es-PE" dirty="0" smtClean="0"/>
              <a:t>carbono</a:t>
            </a: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carrera de 100 </a:t>
            </a:r>
            <a:r>
              <a:rPr lang="es-PE" dirty="0" smtClean="0"/>
              <a:t>m</a:t>
            </a: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</a:t>
            </a:r>
            <a:r>
              <a:rPr lang="es-PE" dirty="0" smtClean="0"/>
              <a:t>maratón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571636"/>
          </a:xfrm>
        </p:spPr>
        <p:txBody>
          <a:bodyPr>
            <a:normAutofit/>
          </a:bodyPr>
          <a:lstStyle/>
          <a:p>
            <a:pPr algn="ctr"/>
            <a:r>
              <a:rPr lang="es-PE" sz="3200" dirty="0" smtClean="0">
                <a:solidFill>
                  <a:srgbClr val="FF0066"/>
                </a:solidFill>
              </a:rPr>
              <a:t>Cuando se están consumiendo alimentos ricos en hidratos de carbono</a:t>
            </a:r>
            <a:r>
              <a:rPr lang="es-PE" sz="3200" dirty="0" smtClean="0"/>
              <a:t/>
            </a:r>
            <a:br>
              <a:rPr lang="es-PE" sz="3200" dirty="0" smtClean="0"/>
            </a:br>
            <a:endParaRPr lang="en-US" sz="32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3792546"/>
          </a:xfrm>
        </p:spPr>
        <p:txBody>
          <a:bodyPr>
            <a:normAutofit lnSpcReduction="10000"/>
          </a:bodyPr>
          <a:lstStyle/>
          <a:p>
            <a:r>
              <a:rPr lang="es-AR" dirty="0" err="1" smtClean="0"/>
              <a:t>Glucogenogénesis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Vía de las pentosas</a:t>
            </a:r>
          </a:p>
          <a:p>
            <a:endParaRPr lang="es-AR" dirty="0" smtClean="0"/>
          </a:p>
          <a:p>
            <a:r>
              <a:rPr lang="es-AR" dirty="0" smtClean="0"/>
              <a:t>Glicólisis en hígado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3600" dirty="0" smtClean="0">
                <a:solidFill>
                  <a:srgbClr val="FF0066"/>
                </a:solidFill>
              </a:rPr>
              <a:t>Durante una carrera de 100 m?</a:t>
            </a:r>
            <a:r>
              <a:rPr lang="es-PE" sz="3600" dirty="0" smtClean="0"/>
              <a:t/>
            </a:r>
            <a:br>
              <a:rPr lang="es-PE" sz="3600" dirty="0" smtClean="0"/>
            </a:br>
            <a:endParaRPr lang="en-US" sz="36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2090738"/>
          </a:xfrm>
        </p:spPr>
        <p:txBody>
          <a:bodyPr/>
          <a:lstStyle/>
          <a:p>
            <a:endParaRPr lang="es-AR" dirty="0" smtClean="0"/>
          </a:p>
          <a:p>
            <a:r>
              <a:rPr lang="es-AR" dirty="0" err="1" smtClean="0"/>
              <a:t>Glucogenolísis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>
                <a:solidFill>
                  <a:srgbClr val="FF0066"/>
                </a:solidFill>
              </a:rPr>
              <a:t>Durante una maratón? </a:t>
            </a:r>
            <a:r>
              <a:rPr lang="es-ES" dirty="0" smtClean="0">
                <a:solidFill>
                  <a:srgbClr val="FF0066"/>
                </a:solidFill>
              </a:rPr>
              <a:t/>
            </a:r>
            <a:br>
              <a:rPr lang="es-ES" dirty="0" smtClean="0">
                <a:solidFill>
                  <a:srgbClr val="FF0066"/>
                </a:solidFill>
              </a:rPr>
            </a:b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2"/>
          </a:xfrm>
        </p:spPr>
        <p:txBody>
          <a:bodyPr/>
          <a:lstStyle/>
          <a:p>
            <a:r>
              <a:rPr lang="es-AR" dirty="0" err="1" smtClean="0"/>
              <a:t>Glucogenolisis</a:t>
            </a:r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Lipólisis</a:t>
            </a:r>
            <a:r>
              <a:rPr lang="es-AR" dirty="0" smtClean="0"/>
              <a:t>, beta-oxidación de ácidos grasos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86825" cy="2500313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b="1" u="sng" dirty="0" smtClean="0">
                <a:solidFill>
                  <a:srgbClr val="FF0066"/>
                </a:solidFill>
              </a:rPr>
              <a:t>Tejido adiposo</a:t>
            </a:r>
            <a:r>
              <a:rPr lang="es-ES" sz="2800" b="1" dirty="0" smtClean="0">
                <a:solidFill>
                  <a:srgbClr val="FF0066"/>
                </a:solidFill>
              </a:rPr>
              <a:t>: El tejido adiposo tiene un metabolismo dinámico, llevando a cabo biosíntesis de triglicéridos en periodos de prevalencia de sustratos y </a:t>
            </a:r>
            <a:r>
              <a:rPr lang="es-ES" sz="2800" b="1" dirty="0" smtClean="0">
                <a:solidFill>
                  <a:srgbClr val="FF0066"/>
                </a:solidFill>
              </a:rPr>
              <a:t/>
            </a:r>
            <a:br>
              <a:rPr lang="es-ES" sz="2800" b="1" dirty="0" smtClean="0">
                <a:solidFill>
                  <a:srgbClr val="FF0066"/>
                </a:solidFill>
              </a:rPr>
            </a:br>
            <a:r>
              <a:rPr lang="es-ES" sz="2800" b="1" dirty="0" smtClean="0">
                <a:solidFill>
                  <a:srgbClr val="FF0066"/>
                </a:solidFill>
              </a:rPr>
              <a:t>degradando </a:t>
            </a:r>
            <a:r>
              <a:rPr lang="es-ES" sz="2800" b="1" dirty="0" smtClean="0">
                <a:solidFill>
                  <a:srgbClr val="FF0066"/>
                </a:solidFill>
              </a:rPr>
              <a:t>los mismos en situación de ayuno. </a:t>
            </a:r>
            <a:r>
              <a:rPr lang="es-PE" sz="2800" b="1" dirty="0" smtClean="0">
                <a:solidFill>
                  <a:srgbClr val="FF0066"/>
                </a:solidFill>
              </a:rPr>
              <a:t/>
            </a:r>
            <a:br>
              <a:rPr lang="es-PE" sz="2800" b="1" dirty="0" smtClean="0">
                <a:solidFill>
                  <a:srgbClr val="FF0066"/>
                </a:solidFill>
              </a:rPr>
            </a:br>
            <a:r>
              <a:rPr lang="es-ES" sz="2800" b="1" dirty="0" smtClean="0">
                <a:solidFill>
                  <a:srgbClr val="FF0066"/>
                </a:solidFill>
              </a:rPr>
              <a:t>Con respecto al proceso de degradación  explique:</a:t>
            </a:r>
            <a:r>
              <a:rPr lang="es-PE" sz="2800" b="1" dirty="0" smtClean="0">
                <a:solidFill>
                  <a:srgbClr val="FF0066"/>
                </a:solidFill>
              </a:rPr>
              <a:t/>
            </a:r>
            <a:br>
              <a:rPr lang="es-PE" sz="2800" b="1" dirty="0" smtClean="0">
                <a:solidFill>
                  <a:srgbClr val="FF0066"/>
                </a:solidFill>
              </a:rPr>
            </a:br>
            <a:endParaRPr lang="es-PE" sz="2800" b="1" dirty="0" smtClean="0">
              <a:solidFill>
                <a:srgbClr val="FF0066"/>
              </a:solidFill>
            </a:endParaRPr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>
          <a:xfrm>
            <a:off x="285720" y="2714620"/>
            <a:ext cx="8458200" cy="35718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Cuál ó cuales son los estímulos que puede recibir el tejido adiposo para activar la enzima clave para la </a:t>
            </a:r>
            <a:r>
              <a:rPr lang="es-ES" sz="2800" dirty="0" err="1" smtClean="0"/>
              <a:t>lipólisis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¿Que productos se liberan a sangre y cual/cuales son su/sus destinos?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¿Enumere situaciones metabólicas: fisiológicas ó patológicas que activen este proceso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8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428868"/>
            <a:ext cx="8215370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Hormonal: Adrenalina ó </a:t>
            </a:r>
            <a:r>
              <a:rPr lang="es-AR" sz="2800" b="1" dirty="0" err="1" smtClean="0"/>
              <a:t>Glucagón</a:t>
            </a:r>
            <a:endParaRPr lang="es-AR" sz="2800" b="1" dirty="0" smtClean="0"/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Se libera Glicerol y </a:t>
            </a:r>
            <a:r>
              <a:rPr lang="es-AR" sz="2800" b="1" dirty="0" err="1" smtClean="0"/>
              <a:t>Acidos</a:t>
            </a:r>
            <a:r>
              <a:rPr lang="es-AR" sz="2800" b="1" dirty="0" smtClean="0"/>
              <a:t> grasos de cadena larga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El glicerol en hígado: </a:t>
            </a:r>
            <a:r>
              <a:rPr lang="es-AR" sz="2800" b="1" dirty="0" err="1" smtClean="0"/>
              <a:t>Gluconeogénesis</a:t>
            </a:r>
            <a:r>
              <a:rPr lang="es-AR" sz="2800" b="1" dirty="0" smtClean="0"/>
              <a:t> 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err="1" smtClean="0"/>
              <a:t>Acidos</a:t>
            </a:r>
            <a:r>
              <a:rPr lang="es-AR" sz="2800" b="1" dirty="0" smtClean="0"/>
              <a:t> grasos: Músculo y otros tejidos como fuente de energía</a:t>
            </a:r>
          </a:p>
          <a:p>
            <a:pPr>
              <a:buFontTx/>
              <a:buChar char="-"/>
            </a:pPr>
            <a:r>
              <a:rPr lang="es-AR" sz="2800" b="1" dirty="0" smtClean="0"/>
              <a:t>Ayuno prolongado, diabetes no tratada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4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400" b="1" i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</a:br>
            <a: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Diferencia </a:t>
            </a:r>
            <a: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metabólica en el hígado y músculo </a:t>
            </a:r>
            <a: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e</a:t>
            </a:r>
            <a:b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</a:br>
            <a: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n </a:t>
            </a:r>
            <a:r>
              <a:rPr lang="es-ES" sz="2700" b="1" i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situación de “ataque o huída”</a:t>
            </a:r>
            <a: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: </a:t>
            </a:r>
            <a: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/>
            </a:r>
            <a:b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</a:br>
            <a: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Durante </a:t>
            </a:r>
            <a: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</a:t>
            </a:r>
            <a:r>
              <a:rPr lang="es-ES" sz="2700" b="1" dirty="0" err="1" smtClean="0">
                <a:solidFill>
                  <a:srgbClr val="FF0066"/>
                </a:solidFill>
                <a:latin typeface="+mn-lt"/>
                <a:cs typeface="Arial" pitchFamily="34" charset="0"/>
              </a:rPr>
              <a:t>piruvato</a:t>
            </a:r>
            <a:r>
              <a:rPr lang="es-ES" sz="2700" b="1" dirty="0" smtClean="0">
                <a:solidFill>
                  <a:srgbClr val="FF0066"/>
                </a:solidFill>
                <a:latin typeface="+mn-lt"/>
                <a:cs typeface="Arial" pitchFamily="34" charset="0"/>
              </a:rPr>
              <a:t>. </a:t>
            </a:r>
            <a:endParaRPr lang="es-PE" sz="2700" b="1" dirty="0" smtClean="0">
              <a:solidFill>
                <a:srgbClr val="FF0066"/>
              </a:solidFill>
              <a:latin typeface="+mn-lt"/>
              <a:cs typeface="Arial" pitchFamily="34" charset="0"/>
            </a:endParaRPr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>
          <a:xfrm>
            <a:off x="685800" y="2714625"/>
            <a:ext cx="7772400" cy="3381375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a)- ¿ Por qué se observan diferentes productos de degradación del glucógeno en los dos tejidos?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b)- ¿ Cuál es la ventaja para el organismo en una situación de “ataque o huída” de tener estas rutas específicas para la degradación del glucógeno? 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 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sz="20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072494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AR" sz="2800" b="1" u="sng" dirty="0" smtClean="0"/>
              <a:t>Hígado:</a:t>
            </a:r>
            <a:r>
              <a:rPr lang="es-AR" sz="2800" b="1" dirty="0" smtClean="0"/>
              <a:t> </a:t>
            </a:r>
            <a:r>
              <a:rPr lang="es-AR" sz="2800" b="1" dirty="0" err="1" smtClean="0"/>
              <a:t>Organo</a:t>
            </a:r>
            <a:r>
              <a:rPr lang="es-AR" sz="2800" b="1" dirty="0" smtClean="0"/>
              <a:t> encargado de mantener la glucemia, libera glucosa a sangre</a:t>
            </a:r>
          </a:p>
          <a:p>
            <a:pPr marL="342900" indent="-342900">
              <a:buAutoNum type="alphaLcParenR"/>
            </a:pPr>
            <a:r>
              <a:rPr lang="es-AR" sz="2800" b="1" u="sng" dirty="0" smtClean="0"/>
              <a:t>Músculo</a:t>
            </a:r>
            <a:r>
              <a:rPr lang="es-AR" sz="2800" b="1" dirty="0" smtClean="0"/>
              <a:t>: Utiliza la glucosa como fuente de energía</a:t>
            </a:r>
            <a:endParaRPr lang="en-U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642910" y="4643446"/>
            <a:ext cx="8072494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Mantener los niveles normales de glucosa en sangre</a:t>
            </a:r>
          </a:p>
          <a:p>
            <a:pPr>
              <a:buFontTx/>
              <a:buChar char="-"/>
            </a:pPr>
            <a:r>
              <a:rPr lang="es-AR" sz="2800" b="1" dirty="0" smtClean="0"/>
              <a:t>Disponer de fuente de energía para la contracción muscular </a:t>
            </a:r>
          </a:p>
          <a:p>
            <a:pPr>
              <a:buFontTx/>
              <a:buChar char="-"/>
            </a:pP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8580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21853"/>
            <a:ext cx="7158001" cy="567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45" y="500042"/>
            <a:ext cx="889734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to 2"/>
          <p:cNvGraphicFramePr>
            <a:graphicFrameLocks noChangeAspect="1"/>
          </p:cNvGraphicFramePr>
          <p:nvPr/>
        </p:nvGraphicFramePr>
        <p:xfrm>
          <a:off x="468313" y="404813"/>
          <a:ext cx="8170862" cy="6129337"/>
        </p:xfrm>
        <a:graphic>
          <a:graphicData uri="http://schemas.openxmlformats.org/presentationml/2006/ole">
            <p:oleObj spid="_x0000_s2050" name="Foto de Photo Editor" r:id="rId3" imgW="4076190" imgH="4304762" progId="">
              <p:embed/>
            </p:oleObj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2821758" y="142852"/>
            <a:ext cx="38219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ETAPAS GENERALES DEL METABOLISMO</a:t>
            </a:r>
            <a:endParaRPr lang="es-AR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306054" cy="29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584" y="1285860"/>
            <a:ext cx="8034543" cy="43577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475163"/>
            <a:ext cx="4929187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-3175"/>
            <a:ext cx="57150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3 CuadroTexto"/>
          <p:cNvSpPr txBox="1">
            <a:spLocks noChangeArrowheads="1"/>
          </p:cNvSpPr>
          <p:nvPr/>
        </p:nvSpPr>
        <p:spPr bwMode="auto">
          <a:xfrm>
            <a:off x="5732463" y="5857875"/>
            <a:ext cx="34115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s-ES_tradnl" sz="1200" b="1">
                <a:latin typeface="Calibri" pitchFamily="34" charset="0"/>
              </a:rPr>
              <a:t>LEHNINGER, A.L., "Principios de Bioquímica", </a:t>
            </a:r>
          </a:p>
          <a:p>
            <a:r>
              <a:rPr lang="es-ES_tradnl" sz="1200" b="1">
                <a:latin typeface="Calibri" pitchFamily="34" charset="0"/>
              </a:rPr>
              <a:t>Ed. Omega, 4ª ed. (2008)</a:t>
            </a:r>
          </a:p>
          <a:p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5857875" y="1214438"/>
            <a:ext cx="25384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</a:t>
            </a:r>
          </a:p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el Ayuno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29288" cy="64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772025" y="0"/>
            <a:ext cx="43719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Formación y exportación de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desde el Hígado</a:t>
            </a:r>
            <a:endParaRPr lang="es-A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2" name="6 CuadroTexto"/>
          <p:cNvSpPr txBox="1">
            <a:spLocks noChangeArrowheads="1"/>
          </p:cNvSpPr>
          <p:nvPr/>
        </p:nvSpPr>
        <p:spPr bwMode="auto">
          <a:xfrm>
            <a:off x="6215063" y="1854821"/>
            <a:ext cx="228299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Diabetes no tratada 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Dieta </a:t>
            </a: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estricta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Ayuno</a:t>
            </a:r>
            <a:endParaRPr lang="es-ES_tradnl" sz="1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b="1" dirty="0" smtClean="0"/>
              <a:t>Gluconeogénesis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/>
              <a:t>Ciclo de </a:t>
            </a:r>
            <a:r>
              <a:rPr lang="es-ES_tradnl" b="1" dirty="0" err="1"/>
              <a:t>krebs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 err="1"/>
              <a:t>Cetogénesis</a:t>
            </a:r>
            <a:endParaRPr lang="es-AR" b="1" dirty="0"/>
          </a:p>
        </p:txBody>
      </p:sp>
      <p:sp>
        <p:nvSpPr>
          <p:cNvPr id="8" name="7 Flecha arriba"/>
          <p:cNvSpPr/>
          <p:nvPr/>
        </p:nvSpPr>
        <p:spPr>
          <a:xfrm flipV="1">
            <a:off x="6143625" y="3500441"/>
            <a:ext cx="142875" cy="357187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9" name="8 Flecha arriba"/>
          <p:cNvSpPr/>
          <p:nvPr/>
        </p:nvSpPr>
        <p:spPr>
          <a:xfrm>
            <a:off x="6143625" y="4000506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0" name="9 Flecha arriba"/>
          <p:cNvSpPr/>
          <p:nvPr/>
        </p:nvSpPr>
        <p:spPr>
          <a:xfrm>
            <a:off x="6143625" y="3071810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8625" y="3071813"/>
            <a:ext cx="785813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6" name="15 Rectángulo redondeado"/>
          <p:cNvSpPr/>
          <p:nvPr/>
        </p:nvSpPr>
        <p:spPr>
          <a:xfrm>
            <a:off x="1928813" y="3071813"/>
            <a:ext cx="1071562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7" name="16 Rectángulo redondeado"/>
          <p:cNvSpPr/>
          <p:nvPr/>
        </p:nvSpPr>
        <p:spPr>
          <a:xfrm>
            <a:off x="1571625" y="1285875"/>
            <a:ext cx="1785938" cy="714375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7900" name="18 CuadroTexto"/>
          <p:cNvSpPr txBox="1">
            <a:spLocks noChangeArrowheads="1"/>
          </p:cNvSpPr>
          <p:nvPr/>
        </p:nvSpPr>
        <p:spPr bwMode="auto">
          <a:xfrm>
            <a:off x="5797550" y="4746646"/>
            <a:ext cx="3275013" cy="1754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dirty="0"/>
              <a:t> </a:t>
            </a:r>
            <a:r>
              <a:rPr lang="es-ES_tradnl" dirty="0" err="1"/>
              <a:t>Acetoacetato</a:t>
            </a:r>
            <a:r>
              <a:rPr lang="es-ES_tradnl" dirty="0"/>
              <a:t> y de </a:t>
            </a:r>
          </a:p>
          <a:p>
            <a:pPr algn="ctr"/>
            <a:r>
              <a:rPr lang="es-ES_tradnl" dirty="0"/>
              <a:t> D-3-Hidroxibutirato en sangre</a:t>
            </a:r>
          </a:p>
          <a:p>
            <a:pPr algn="ctr"/>
            <a:endParaRPr lang="es-ES_tradnl" dirty="0"/>
          </a:p>
          <a:p>
            <a:pPr algn="ctr"/>
            <a:r>
              <a:rPr lang="es-ES_tradnl" dirty="0"/>
              <a:t> pH sanguíneo</a:t>
            </a:r>
          </a:p>
          <a:p>
            <a:pPr algn="ctr"/>
            <a:r>
              <a:rPr lang="es-ES_tradnl" i="1" dirty="0"/>
              <a:t>provoca</a:t>
            </a:r>
          </a:p>
          <a:p>
            <a:pPr algn="ctr"/>
            <a:r>
              <a:rPr lang="es-ES_tradnl" b="1" dirty="0"/>
              <a:t> ACIDOSIS ó CETOSIS</a:t>
            </a:r>
            <a:endParaRPr lang="es-AR" b="1" dirty="0"/>
          </a:p>
        </p:txBody>
      </p:sp>
      <p:sp>
        <p:nvSpPr>
          <p:cNvPr id="20" name="19 Flecha arriba"/>
          <p:cNvSpPr/>
          <p:nvPr/>
        </p:nvSpPr>
        <p:spPr>
          <a:xfrm>
            <a:off x="6159512" y="4857762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1" name="20 Flecha arriba"/>
          <p:cNvSpPr/>
          <p:nvPr/>
        </p:nvSpPr>
        <p:spPr>
          <a:xfrm flipV="1">
            <a:off x="6715141" y="5429264"/>
            <a:ext cx="142875" cy="357188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2" name="21 CuadroTexto"/>
          <p:cNvSpPr txBox="1">
            <a:spLocks noChangeArrowheads="1"/>
          </p:cNvSpPr>
          <p:nvPr/>
        </p:nvSpPr>
        <p:spPr bwMode="auto">
          <a:xfrm>
            <a:off x="5643563" y="2817821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  <p:sp>
        <p:nvSpPr>
          <p:cNvPr id="18" name="17 CuadroTexto"/>
          <p:cNvSpPr txBox="1">
            <a:spLocks noChangeArrowheads="1"/>
          </p:cNvSpPr>
          <p:nvPr/>
        </p:nvSpPr>
        <p:spPr bwMode="auto">
          <a:xfrm>
            <a:off x="5643570" y="4714884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  <p:sp>
        <p:nvSpPr>
          <p:cNvPr id="19" name="18 Rectángulo redondeado"/>
          <p:cNvSpPr/>
          <p:nvPr/>
        </p:nvSpPr>
        <p:spPr>
          <a:xfrm>
            <a:off x="1785918" y="4357694"/>
            <a:ext cx="1500198" cy="357190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23" name="22 Rectángulo redondeado"/>
          <p:cNvSpPr/>
          <p:nvPr/>
        </p:nvSpPr>
        <p:spPr>
          <a:xfrm>
            <a:off x="4000496" y="3929066"/>
            <a:ext cx="1571636" cy="157163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24" name="23 Rectángulo redondeado"/>
          <p:cNvSpPr/>
          <p:nvPr/>
        </p:nvSpPr>
        <p:spPr>
          <a:xfrm>
            <a:off x="3857632" y="1438275"/>
            <a:ext cx="1785938" cy="2062163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22" grpId="0" animBg="1"/>
      <p:bldP spid="18" grpId="0" animBg="1"/>
      <p:bldP spid="19" grpId="0" animBg="1"/>
      <p:bldP spid="23" grpId="0" animBg="1"/>
      <p:bldP spid="2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11014" y="3275112"/>
            <a:ext cx="39576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_tradnl" dirty="0" smtClean="0"/>
          </a:p>
          <a:p>
            <a:r>
              <a:rPr lang="es-AR" dirty="0" smtClean="0">
                <a:hlinkClick r:id="rId2"/>
              </a:rPr>
              <a:t>https://www.youtube.com/watch?v=pF5bOuHreTc</a:t>
            </a:r>
            <a:endParaRPr lang="es-AR" dirty="0" smtClean="0"/>
          </a:p>
          <a:p>
            <a:endParaRPr lang="es-ES_tradnl" dirty="0" smtClean="0"/>
          </a:p>
          <a:p>
            <a:r>
              <a:rPr lang="es-AR" dirty="0" smtClean="0"/>
              <a:t>https://www.youtube.com/watch?v=DMiazwPD0yw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39" y="1928803"/>
            <a:ext cx="860263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14348" y="16430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BIBLIOGRAFÍA</a:t>
            </a: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8627</TotalTime>
  <Words>3464</Words>
  <Application>Microsoft PowerPoint</Application>
  <PresentationFormat>Presentación en pantalla (4:3)</PresentationFormat>
  <Paragraphs>1141</Paragraphs>
  <Slides>95</Slides>
  <Notes>19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95</vt:i4>
      </vt:variant>
    </vt:vector>
  </HeadingPairs>
  <TitlesOfParts>
    <vt:vector size="97" baseType="lpstr">
      <vt:lpstr>Tema de Office</vt:lpstr>
      <vt:lpstr>Foto de Photo Editor</vt:lpstr>
      <vt:lpstr>TEMA 12 INTEGRACIÓN METABÓLICA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REGULACIÓN DEL METABOLISMO</vt:lpstr>
      <vt:lpstr>Diapositiva 13</vt:lpstr>
      <vt:lpstr>Diapositiva 14</vt:lpstr>
      <vt:lpstr>¿De qué manera el ATP actúa como regulador ? Ejemplifique en cada caso </vt:lpstr>
      <vt:lpstr>Diapositiva 16</vt:lpstr>
      <vt:lpstr>Regulación de Enzimas Alostericas:</vt:lpstr>
      <vt:lpstr>Diapositiva 18</vt:lpstr>
      <vt:lpstr>Regulación Covalente</vt:lpstr>
      <vt:lpstr> COMPLEJO PIRUVATO DESHIDROGENASA -REGULACIÓN-  </vt:lpstr>
      <vt:lpstr>Regulación a nivel de la Transcripción ó de la Traducción</vt:lpstr>
      <vt:lpstr>REGULACIÓN DEL METABOLISMO</vt:lpstr>
      <vt:lpstr>COMPARTIMENTALIZACIÓN  de las Vías Metabólicas </vt:lpstr>
      <vt:lpstr>En el metabolismo de los lípidos  (Biosíntesis y Degradación) la compartimentalización de ambos procesos permite su regulación. Explique </vt:lpstr>
      <vt:lpstr>Requerimientos de NADPH como agente reductor en las biosíntesis BIOSINTESIS de PODER REDUCTOR-NADPH</vt:lpstr>
      <vt:lpstr> 2) El NADPH es un agente reductor  importante utilizado en rutas anabólicas. </vt:lpstr>
      <vt:lpstr>Encrucijadas metabólicas</vt:lpstr>
      <vt:lpstr>Diapositiva 28</vt:lpstr>
      <vt:lpstr>Diapositiva 29</vt:lpstr>
      <vt:lpstr>La síntesis de  Glucosa 6-fosfato se considera una encrucijada metabólica, su destino   depende de las necesidades de la célula</vt:lpstr>
      <vt:lpstr>Diapositiva 31</vt:lpstr>
      <vt:lpstr>Procedencias del Piruvato</vt:lpstr>
      <vt:lpstr>Diapositiva 33</vt:lpstr>
      <vt:lpstr>Diapositiva 34</vt:lpstr>
      <vt:lpstr>Diapositiva 35</vt:lpstr>
      <vt:lpstr>TEMA 12 INTEGRACIÓN METABÓLICA</vt:lpstr>
      <vt:lpstr>Diapositiva 37</vt:lpstr>
      <vt:lpstr>Diapositiva 38</vt:lpstr>
      <vt:lpstr>HÍGADO: Metabolismo de  carbohidratos</vt:lpstr>
      <vt:lpstr>Diapositiva 40</vt:lpstr>
      <vt:lpstr>Diapositiva 41</vt:lpstr>
      <vt:lpstr>Diapositiva 42</vt:lpstr>
      <vt:lpstr>Diapositiva 43</vt:lpstr>
      <vt:lpstr>Ciclo de Cori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ACCIONES METABÓLICAS – INSULINA (Anabólica – Hipoglucemiante)</vt:lpstr>
      <vt:lpstr>ACCIONES METABÓLICAS GLUCAGÓN  (Catabólica – Hiperglucemiante)</vt:lpstr>
      <vt:lpstr>ACCIONES METABÓLICAS GLUCOCORTICOIDES- (Cortisol) (Hiperglucemiante)</vt:lpstr>
      <vt:lpstr>ACCIONES METABÓLICAS ADRENALINA - NORADRENALINA</vt:lpstr>
      <vt:lpstr>Diapositiva 55</vt:lpstr>
      <vt:lpstr>HOMEOSTASIS DE LA GLUCOSA</vt:lpstr>
      <vt:lpstr>¿Qué procesos modifican la glucemia?</vt:lpstr>
      <vt:lpstr> ¿Cómo intervienen las hormonas en las  vías metabólicas para mantener la homeostasis de glucosa?</vt:lpstr>
      <vt:lpstr>Diapositiva 59</vt:lpstr>
      <vt:lpstr>Diapositiva 60</vt:lpstr>
      <vt:lpstr>Diapositiva 61</vt:lpstr>
      <vt:lpstr>ESTADOS METABOLICOS  CICLO AYUNO-ALIMENTACION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PROBLEMAS </vt:lpstr>
      <vt:lpstr> ¿Que vías metabólicas están activas en las siguientes situaciones?</vt:lpstr>
      <vt:lpstr>Cuando se están consumiendo alimentos ricos en hidratos de carbono </vt:lpstr>
      <vt:lpstr>Durante una carrera de 100 m? </vt:lpstr>
      <vt:lpstr>Durante una maratón?  </vt:lpstr>
      <vt:lpstr>Tejido adiposo: El tejido adiposo tiene un metabolismo dinámico, llevando a cabo biosíntesis de triglicéridos en periodos de prevalencia de sustratos y  degradando los mismos en situación de ayuno.  Con respecto al proceso de degradación  explique: </vt:lpstr>
      <vt:lpstr> Diferencia metabólica en el hígado y músculo e n situación de “ataque o huída”:  Durante 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piruvato. 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Destinos de Piruvato y de Acetil-CoA</dc:title>
  <dc:creator>pc</dc:creator>
  <cp:lastModifiedBy>ali y facu</cp:lastModifiedBy>
  <cp:revision>465</cp:revision>
  <dcterms:created xsi:type="dcterms:W3CDTF">2007-11-01T14:00:43Z</dcterms:created>
  <dcterms:modified xsi:type="dcterms:W3CDTF">2017-11-03T15:28:19Z</dcterms:modified>
</cp:coreProperties>
</file>